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ms-office.chartcolorstyle+xml" PartName="/ppt/charts/colors1.xml"/>
  <Override ContentType="application/vnd.ms-office.chartcolorstyle+xml" PartName="/ppt/charts/colors2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drawingml.chart+xml" PartName="/ppt/charts/chart2.xml"/>
  <Override ContentType="application/vnd.openxmlformats-officedocument.drawingml.chart+xml" PartName="/ppt/charts/chart1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binary" PartName="/ppt/metadata"/>
  <Override ContentType="application/vnd.openxmlformats-officedocument.presentationml.notesMaster+xml" PartName="/ppt/notesMasters/notesMaster1.xml"/>
  <Override ContentType="application/vnd.ms-office.chartstyle+xml" PartName="/ppt/charts/style1.xml"/>
  <Override ContentType="application/vnd.ms-office.chartstyle+xml" PartName="/ppt/charts/style2.xml"/>
  <Override ContentType="application/vnd.openxmlformats-officedocument.presentationml.presProps+xml" PartName="/ppt/pres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</p:sldIdLst>
  <p:sldSz cy="6858000" cx="12192000"/>
  <p:notesSz cx="6858000" cy="9144000"/>
  <p:embeddedFontLst>
    <p:embeddedFont>
      <p:font typeface="Roboto"/>
      <p:regular r:id="rId49"/>
      <p:bold r:id="rId50"/>
      <p:italic r:id="rId51"/>
      <p:boldItalic r:id="rId5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53" roundtripDataSignature="AMtx7mg/dY5VeGI2l+/h+BvCSfWmrMryS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82C8617B-1A80-4D4D-8988-656DD94A4113}">
  <a:tblStyle styleId="{82C8617B-1A80-4D4D-8988-656DD94A4113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BF5"/>
          </a:solidFill>
        </a:fill>
      </a:tcStyle>
    </a:wholeTbl>
    <a:band1H>
      <a:tcTxStyle b="off" i="off"/>
      <a:tcStyle>
        <a:fill>
          <a:solidFill>
            <a:srgbClr val="CDD4EA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DD4EA"/>
          </a:solidFill>
        </a:fill>
      </a:tcStyle>
    </a:band1V>
    <a:band2V>
      <a:tcTxStyle b="off" i="off"/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7E9691FF-ECA4-4B8D-ACB9-CCA4831C7AA2}" styleName="Table_1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font" Target="fonts/Roboto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Roboto-italic.fntdata"/><Relationship Id="rId50" Type="http://schemas.openxmlformats.org/officeDocument/2006/relationships/font" Target="fonts/Roboto-bold.fntdata"/><Relationship Id="rId53" Type="http://customschemas.google.com/relationships/presentationmetadata" Target="metadata"/><Relationship Id="rId52" Type="http://schemas.openxmlformats.org/officeDocument/2006/relationships/font" Target="fonts/Roboto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charts/_rels/chart1.xml.rels><?xml version="1.0" encoding="UTF-8" standalone="yes"?>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oleObject" Target="file:///C:\Users\LiuJH215\Desktop\CSULA\Fall2020\5200\Project\Final%20result\Query%202%20Market%20Share%20Top%2015%20Products_Jinhui%20Liu.xlsx" TargetMode="External"/></Relationships>
</file>

<file path=ppt/charts/_rels/chart2.xml.rels><?xml version="1.0" encoding="UTF-8" standalone="yes"?><Relationships xmlns="http://schemas.openxmlformats.org/package/2006/relationships"><Relationship Id="rId1" Type="http://schemas.microsoft.com/office/2011/relationships/chartStyle" Target="style2.xml"/><Relationship Id="rId2" Type="http://schemas.microsoft.com/office/2011/relationships/chartColorStyle" Target="colors2.xml"/><Relationship Id="rId3" Type="http://schemas.openxmlformats.org/officeDocument/2006/relationships/oleObject" Target="file:///C:\Users\LiuJH215\Desktop\CSULA\Fall2020\5200\Project\Final%20result\Query%202%20Market%20Share%20Top%2015%20Products_Jinhui%20Liu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bar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  <a:sp3d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Sheet2!$A$2:$A$16</c:f>
              <c:strCache>
                <c:ptCount val="15"/>
                <c:pt idx="0">
                  <c:v>HYDROCODONE BIT. &amp; APAP 5MG/500MG TA</c:v>
                </c:pt>
                <c:pt idx="1">
                  <c:v>HYDROCODONE BIT/ACETA 10MG/500MG USP</c:v>
                </c:pt>
                <c:pt idx="2">
                  <c:v>HYDROCODO.BIT/APAP 7.5MG/750MG USP T</c:v>
                </c:pt>
                <c:pt idx="3">
                  <c:v>HYDROCODONE BIT 5MG/ACETAMINOPHEN 50</c:v>
                </c:pt>
                <c:pt idx="4">
                  <c:v>HYDROCODONE BIT/ACETA 10MG/325MG USP</c:v>
                </c:pt>
                <c:pt idx="5">
                  <c:v>OXYCODONE HCL/ACETAMINOPHEN 10MG/325</c:v>
                </c:pt>
                <c:pt idx="6">
                  <c:v>HYDROCODONE.BIT./ACET.,10MG &amp; 325MG/</c:v>
                </c:pt>
                <c:pt idx="7">
                  <c:v>OXYCODONE HYDROCHLORIDE 30MG TABLET</c:v>
                </c:pt>
                <c:pt idx="8">
                  <c:v>HYDROCODONE BIT/ACETA 7.5MG/500MG US</c:v>
                </c:pt>
                <c:pt idx="9">
                  <c:v>ENDOCET - 10MG OXYCODONE.HCL/325MG A</c:v>
                </c:pt>
                <c:pt idx="10">
                  <c:v>OXYCODONE.HCL/APAP 10MG/325MG TABS</c:v>
                </c:pt>
                <c:pt idx="11">
                  <c:v>OXYCODONE HYDROCHLORIDE TABLETS 5MG</c:v>
                </c:pt>
                <c:pt idx="12">
                  <c:v>HYDROCODONE BIT/ACETAMINOPHEN 5MG/50</c:v>
                </c:pt>
                <c:pt idx="13">
                  <c:v>HYDROCODONE BIT. 10MG/ACETAMINOPHEN</c:v>
                </c:pt>
                <c:pt idx="14">
                  <c:v>OXYCODONE HCL/ACETAMINOPHEN 5MG/325M</c:v>
                </c:pt>
              </c:strCache>
            </c:strRef>
          </c:cat>
          <c:val>
            <c:numRef>
              <c:f>Sheet2!$B$2:$B$16</c:f>
              <c:numCache>
                <c:formatCode>General</c:formatCode>
                <c:ptCount val="15"/>
                <c:pt idx="0">
                  <c:v>1087366</c:v>
                </c:pt>
                <c:pt idx="1">
                  <c:v>1271536</c:v>
                </c:pt>
                <c:pt idx="2">
                  <c:v>1337008</c:v>
                </c:pt>
                <c:pt idx="3">
                  <c:v>1556335</c:v>
                </c:pt>
                <c:pt idx="4">
                  <c:v>1659450</c:v>
                </c:pt>
                <c:pt idx="5">
                  <c:v>1685845</c:v>
                </c:pt>
                <c:pt idx="6">
                  <c:v>1835527</c:v>
                </c:pt>
                <c:pt idx="7">
                  <c:v>1844479</c:v>
                </c:pt>
                <c:pt idx="8">
                  <c:v>1848954</c:v>
                </c:pt>
                <c:pt idx="9">
                  <c:v>1974435</c:v>
                </c:pt>
                <c:pt idx="10">
                  <c:v>2029077</c:v>
                </c:pt>
                <c:pt idx="11">
                  <c:v>2414112</c:v>
                </c:pt>
                <c:pt idx="12">
                  <c:v>2714692</c:v>
                </c:pt>
                <c:pt idx="13">
                  <c:v>3726823</c:v>
                </c:pt>
                <c:pt idx="14">
                  <c:v>5482988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CF2-4409-9209-989BD3798F87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shape val="box"/>
        <c:axId val="903887887"/>
        <c:axId val="903883727"/>
        <c:axId val="0"/>
      </c:bar3DChart>
      <c:catAx>
        <c:axId val="903887887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03883727"/>
        <c:crosses val="autoZero"/>
        <c:auto val="1"/>
        <c:lblAlgn val="ctr"/>
        <c:lblOffset val="100"/>
        <c:noMultiLvlLbl val="0"/>
      </c:catAx>
      <c:valAx>
        <c:axId val="903883727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0388788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Sheet2!$B$1</c:f>
              <c:strCache>
                <c:ptCount val="1"/>
                <c:pt idx="0">
                  <c:v>Quantity</c:v>
                </c:pt>
              </c:strCache>
            </c:strRef>
          </c:tx>
          <c:dPt>
            <c:idx val="0"/>
            <c:bubble3D val="0"/>
            <c:spPr>
              <a:solidFill>
                <a:schemeClr val="accent3">
                  <a:tint val="6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1750-4769-BB6E-09DCA829C2AF}"/>
              </c:ext>
            </c:extLst>
          </c:dPt>
          <c:dPt>
            <c:idx val="1"/>
            <c:bubble3D val="0"/>
            <c:spPr>
              <a:solidFill>
                <a:schemeClr val="accent2">
                  <a:tint val="6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1750-4769-BB6E-09DCA829C2AF}"/>
              </c:ext>
            </c:extLst>
          </c:dPt>
          <c:dPt>
            <c:idx val="2"/>
            <c:bubble3D val="0"/>
            <c:spPr>
              <a:solidFill>
                <a:schemeClr val="accent1">
                  <a:tint val="6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1750-4769-BB6E-09DCA829C2AF}"/>
              </c:ext>
            </c:extLst>
          </c:dPt>
          <c:dPt>
            <c:idx val="3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1750-4769-BB6E-09DCA829C2AF}"/>
              </c:ext>
            </c:extLst>
          </c:dPt>
          <c:dPt>
            <c:idx val="4"/>
            <c:bubble3D val="0"/>
            <c:spPr>
              <a:solidFill>
                <a:schemeClr val="accent5">
                  <a:shade val="6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1750-4769-BB6E-09DCA829C2AF}"/>
              </c:ext>
            </c:extLst>
          </c:dPt>
          <c:dPt>
            <c:idx val="5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1750-4769-BB6E-09DCA829C2AF}"/>
              </c:ext>
            </c:extLst>
          </c:dPt>
          <c:dPt>
            <c:idx val="6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1750-4769-BB6E-09DCA829C2AF}"/>
              </c:ext>
            </c:extLst>
          </c:dPt>
          <c:dPt>
            <c:idx val="7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1750-4769-BB6E-09DCA829C2AF}"/>
              </c:ext>
            </c:extLst>
          </c:dPt>
          <c:dPt>
            <c:idx val="8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1-1750-4769-BB6E-09DCA829C2AF}"/>
              </c:ext>
            </c:extLst>
          </c:dPt>
          <c:dPt>
            <c:idx val="9"/>
            <c:bubble3D val="0"/>
            <c:spPr>
              <a:solidFill>
                <a:schemeClr val="accent6">
                  <a:shade val="6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3-1750-4769-BB6E-09DCA829C2AF}"/>
              </c:ext>
            </c:extLst>
          </c:dPt>
          <c:dPt>
            <c:idx val="10"/>
            <c:bubble3D val="0"/>
            <c:spPr>
              <a:solidFill>
                <a:schemeClr val="accent5">
                  <a:shade val="6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5-1750-4769-BB6E-09DCA829C2AF}"/>
              </c:ext>
            </c:extLst>
          </c:dPt>
          <c:dPt>
            <c:idx val="11"/>
            <c:bubble3D val="0"/>
            <c:spPr>
              <a:solidFill>
                <a:schemeClr val="accent4">
                  <a:shade val="6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7-1750-4769-BB6E-09DCA829C2AF}"/>
              </c:ext>
            </c:extLst>
          </c:dPt>
          <c:dPt>
            <c:idx val="12"/>
            <c:bubble3D val="0"/>
            <c:spPr>
              <a:solidFill>
                <a:schemeClr val="accent3">
                  <a:shade val="6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9-1750-4769-BB6E-09DCA829C2AF}"/>
              </c:ext>
            </c:extLst>
          </c:dPt>
          <c:dPt>
            <c:idx val="13"/>
            <c:bubble3D val="0"/>
            <c:spPr>
              <a:solidFill>
                <a:schemeClr val="accent2">
                  <a:shade val="6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B-1750-4769-BB6E-09DCA829C2AF}"/>
              </c:ext>
            </c:extLst>
          </c:dPt>
          <c:dPt>
            <c:idx val="14"/>
            <c:bubble3D val="0"/>
            <c:spPr>
              <a:solidFill>
                <a:schemeClr val="accent1">
                  <a:shade val="6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D-1750-4769-BB6E-09DCA829C2AF}"/>
              </c:ext>
            </c:extLst>
          </c:dPt>
          <c:dPt>
            <c:idx val="15"/>
            <c:bubble3D val="0"/>
            <c:spPr>
              <a:solidFill>
                <a:schemeClr val="accent4">
                  <a:tint val="6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F-1750-4769-BB6E-09DCA829C2AF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1"/>
            <c:showVal val="0"/>
            <c:showCatName val="0"/>
            <c:showSerName val="0"/>
            <c:showPercent val="1"/>
            <c:showBubbleSize val="0"/>
            <c:separator>
</c:separator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Sheet2!$A$2:$A$17</c:f>
              <c:strCache>
                <c:ptCount val="16"/>
                <c:pt idx="0">
                  <c:v>HYDROCODONE BIT. &amp; APAP 5MG/500MG TA</c:v>
                </c:pt>
                <c:pt idx="1">
                  <c:v>HYDROCODONE BIT/ACETA 10MG/500MG USP</c:v>
                </c:pt>
                <c:pt idx="2">
                  <c:v>HYDROCODO.BIT/APAP 7.5MG/750MG USP T</c:v>
                </c:pt>
                <c:pt idx="3">
                  <c:v>HYDROCODONE BIT 5MG/ACETAMINOPHEN 50</c:v>
                </c:pt>
                <c:pt idx="4">
                  <c:v>HYDROCODONE BIT/ACETA 10MG/325MG USP</c:v>
                </c:pt>
                <c:pt idx="5">
                  <c:v>OXYCODONE HCL/ACETAMINOPHEN 10MG/325</c:v>
                </c:pt>
                <c:pt idx="6">
                  <c:v>HYDROCODONE.BIT./ACET.,10MG &amp; 325MG/</c:v>
                </c:pt>
                <c:pt idx="7">
                  <c:v>OXYCODONE HYDROCHLORIDE 30MG TABLET</c:v>
                </c:pt>
                <c:pt idx="8">
                  <c:v>HYDROCODONE BIT/ACETA 7.5MG/500MG US</c:v>
                </c:pt>
                <c:pt idx="9">
                  <c:v>ENDOCET - 10MG OXYCODONE.HCL/325MG A</c:v>
                </c:pt>
                <c:pt idx="10">
                  <c:v>OXYCODONE.HCL/APAP 10MG/325MG TABS</c:v>
                </c:pt>
                <c:pt idx="11">
                  <c:v>OXYCODONE HYDROCHLORIDE TABLETS 5MG</c:v>
                </c:pt>
                <c:pt idx="12">
                  <c:v>HYDROCODONE BIT/ACETAMINOPHEN 5MG/50</c:v>
                </c:pt>
                <c:pt idx="13">
                  <c:v>HYDROCODONE BIT. 10MG/ACETAMINOPHEN</c:v>
                </c:pt>
                <c:pt idx="14">
                  <c:v>OXYCODONE HCL/ACETAMINOPHEN 5MG/325M</c:v>
                </c:pt>
                <c:pt idx="15">
                  <c:v>all other</c:v>
                </c:pt>
              </c:strCache>
            </c:strRef>
          </c:cat>
          <c:val>
            <c:numRef>
              <c:f>Sheet2!$B$2:$B$17</c:f>
              <c:numCache>
                <c:formatCode>General</c:formatCode>
                <c:ptCount val="16"/>
                <c:pt idx="0">
                  <c:v>1087366</c:v>
                </c:pt>
                <c:pt idx="1">
                  <c:v>1271536</c:v>
                </c:pt>
                <c:pt idx="2">
                  <c:v>1337008</c:v>
                </c:pt>
                <c:pt idx="3">
                  <c:v>1556335</c:v>
                </c:pt>
                <c:pt idx="4">
                  <c:v>1659450</c:v>
                </c:pt>
                <c:pt idx="5">
                  <c:v>1685845</c:v>
                </c:pt>
                <c:pt idx="6">
                  <c:v>1835527</c:v>
                </c:pt>
                <c:pt idx="7">
                  <c:v>1844479</c:v>
                </c:pt>
                <c:pt idx="8">
                  <c:v>1848954</c:v>
                </c:pt>
                <c:pt idx="9">
                  <c:v>1974435</c:v>
                </c:pt>
                <c:pt idx="10">
                  <c:v>2029077</c:v>
                </c:pt>
                <c:pt idx="11">
                  <c:v>2414112</c:v>
                </c:pt>
                <c:pt idx="12">
                  <c:v>2714692</c:v>
                </c:pt>
                <c:pt idx="13">
                  <c:v>3726823</c:v>
                </c:pt>
                <c:pt idx="14">
                  <c:v>5482988</c:v>
                </c:pt>
                <c:pt idx="15">
                  <c:v>36913915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20-1750-4769-BB6E-09DCA829C2AF}"/>
            </c:ext>
          </c:extLst>
        </c:ser>
        <c:dLbls>
          <c:dLblPos val="outEnd"/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l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acrossLinear" id="2">
  <a:schemeClr val="accent1"/>
  <a:schemeClr val="accent2"/>
  <a:schemeClr val="accent3"/>
  <a:schemeClr val="accent4"/>
  <a:schemeClr val="accent5"/>
  <a:schemeClr val="accent6"/>
</cs:colorStyle>
</file>

<file path=ppt/charts/style1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b0ae6dd089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0" name="Google Shape;90;gb0ae6dd089_1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3" name="Google Shape;303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1" name="Google Shape;331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967 rows So decide to narrow it down </a:t>
            </a:r>
            <a:endParaRPr/>
          </a:p>
        </p:txBody>
      </p:sp>
      <p:sp>
        <p:nvSpPr>
          <p:cNvPr id="332" name="Google Shape;332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4" name="Google Shape;344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Sub-table top15</a:t>
            </a:r>
            <a:endParaRPr/>
          </a:p>
        </p:txBody>
      </p:sp>
      <p:sp>
        <p:nvSpPr>
          <p:cNvPr id="345" name="Google Shape;345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3" name="Google Shape;373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3-D Clustered Bar without all other</a:t>
            </a:r>
            <a:endParaRPr/>
          </a:p>
        </p:txBody>
      </p:sp>
      <p:sp>
        <p:nvSpPr>
          <p:cNvPr id="374" name="Google Shape;374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81" name="Google Shape;381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" name="Google Shape;410;p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2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p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b0ae6dd089_1_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b0ae6dd089_1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gb0ae6dd089_1_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2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p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28" name="Google Shape;428;p2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35" name="Google Shape;435;p2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45" name="Google Shape;445;p3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54" name="Google Shape;454;p3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60" name="Google Shape;460;p3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66" name="Google Shape;466;p3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72" name="Google Shape;472;p3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78" name="Google Shape;478;p3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84" name="Google Shape;484;p3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b0ae6dd089_1_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5" name="Google Shape;105;gb0ae6dd089_1_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90" name="Google Shape;490;p3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96" name="Google Shape;496;p3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02" name="Google Shape;502;p3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4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8" name="Google Shape;508;p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4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p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4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p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4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9" name="Google Shape;529;p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4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7" name="Google Shape;537;p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4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7" name="Google Shape;547;p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4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" name="Google Shape;553;p4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b0ae6dd089_1_4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3" name="Google Shape;133;gb0ae6dd089_1_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4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p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4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5" name="Google Shape;565;p4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4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3" name="Google Shape;573;p4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5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9" name="Google Shape;579;p5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b0ae6dd089_1_10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gb0ae6dd089_1_10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b0ae6dd089_1_13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8" name="Google Shape;228;gb0ae6dd089_1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5" name="Google Shape;235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3" name="Google Shape;243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venir"/>
              <a:buNone/>
            </a:pPr>
            <a:r>
              <a:rPr b="0" i="0" lang="en-US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“Market Share: The Most Important Metric for Business Success”, Buxton, </a:t>
            </a:r>
            <a:r>
              <a:rPr lang="en-US"/>
              <a:t>https://www.buxtonco.com/blog/market-share-the-most-important-metric-for-business-success#:~:text=Because%20market%20share%20is%20a,market%20potential%20and%20market%20opportunity.</a:t>
            </a:r>
            <a:endParaRPr/>
          </a:p>
        </p:txBody>
      </p:sp>
      <p:sp>
        <p:nvSpPr>
          <p:cNvPr id="244" name="Google Shape;244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5" name="Google Shape;275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0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0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9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0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20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b0af8e8c81_0_57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gb0af8e8c81_0_57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rtl="0">
              <a:spcBef>
                <a:spcPts val="1000"/>
              </a:spcBef>
              <a:spcAft>
                <a:spcPts val="0"/>
              </a:spcAft>
              <a:buSzPts val="2800"/>
              <a:buChar char="•"/>
              <a:defRPr/>
            </a:lvl1pPr>
            <a:lvl2pPr indent="-381000" lvl="1" marL="914400" rtl="0"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indent="-355600" lvl="2" marL="1371600" rtl="0"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indent="-342900" lvl="3" marL="1828800" rtl="0"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rtl="0"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rtl="0"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rtl="0"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rtl="0"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rtl="0"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87" name="Google Shape;87;gb0af8e8c81_0_57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4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4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0" name="Google Shape;30;p14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1" name="Google Shape;31;p14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2" name="Google Shape;32;p14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2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2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9" name="Google Shape;39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13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5" name="Google Shape;45;p13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1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7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7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17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2" name="Google Shape;62;p1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8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8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" name="Google Shape;68;p18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9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3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chart" Target="../charts/chart1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chart" Target="../charts/chart2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www.bmj.com/company/newsroom/us-painkiller-restriction-linked-to-significant-increase-in-illicit-online-drug-trading/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jpg"/><Relationship Id="rId4" Type="http://schemas.openxmlformats.org/officeDocument/2006/relationships/hyperlink" Target="https://www.drugabuse.gov/drug-topics/trends-statistics/overdose-death-rates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0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.jpg"/><Relationship Id="rId4" Type="http://schemas.openxmlformats.org/officeDocument/2006/relationships/image" Target="../media/image1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7.jpg"/><Relationship Id="rId4" Type="http://schemas.openxmlformats.org/officeDocument/2006/relationships/image" Target="../media/image6.png"/><Relationship Id="rId5" Type="http://schemas.openxmlformats.org/officeDocument/2006/relationships/image" Target="../media/image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www.kaggle.com/paultimothymooney/pain-pills-in-the-usa" TargetMode="External"/><Relationship Id="rId4" Type="http://schemas.openxmlformats.org/officeDocument/2006/relationships/hyperlink" Target="https://github.com/aleksUIX/CIS5200-team5" TargetMode="Externa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9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0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8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9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5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6.png"/><Relationship Id="rId4" Type="http://schemas.openxmlformats.org/officeDocument/2006/relationships/image" Target="../media/image31.png"/><Relationship Id="rId5" Type="http://schemas.openxmlformats.org/officeDocument/2006/relationships/image" Target="../media/image3.png"/><Relationship Id="rId6" Type="http://schemas.openxmlformats.org/officeDocument/2006/relationships/image" Target="../media/image32.png"/><Relationship Id="rId7" Type="http://schemas.openxmlformats.org/officeDocument/2006/relationships/image" Target="../media/image18.png"/><Relationship Id="rId8" Type="http://schemas.openxmlformats.org/officeDocument/2006/relationships/image" Target="../media/image30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1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b0ae6dd089_1_0"/>
          <p:cNvSpPr txBox="1"/>
          <p:nvPr>
            <p:ph type="ctrTitle"/>
          </p:nvPr>
        </p:nvSpPr>
        <p:spPr>
          <a:xfrm>
            <a:off x="2800125" y="24801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None/>
            </a:pPr>
            <a:r>
              <a:rPr lang="en-US" sz="5400"/>
              <a:t>INTRODUCTION</a:t>
            </a:r>
            <a:endParaRPr/>
          </a:p>
        </p:txBody>
      </p:sp>
      <p:pic>
        <p:nvPicPr>
          <p:cNvPr id="93" name="Google Shape;93;gb0ae6dd089_1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9175" y="3431513"/>
            <a:ext cx="4876800" cy="247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gb0ae6dd089_1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42375" y="2928175"/>
            <a:ext cx="4149625" cy="304089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gb0ae6dd089_1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48226" y="3650175"/>
            <a:ext cx="2776775" cy="2039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5" name="Google Shape;305;p4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306" name="Google Shape;306;p4"/>
            <p:cNvSpPr/>
            <p:nvPr/>
          </p:nvSpPr>
          <p:spPr>
            <a:xfrm>
              <a:off x="1306513" y="0"/>
              <a:ext cx="3862388" cy="6843713"/>
            </a:xfrm>
            <a:custGeom>
              <a:rect b="b" l="l" r="r" t="t"/>
              <a:pathLst>
                <a:path extrusionOk="0" h="1440" w="813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cap="flat" cmpd="sng" w="9525">
              <a:solidFill>
                <a:schemeClr val="accent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" name="Google Shape;307;p4"/>
            <p:cNvSpPr/>
            <p:nvPr/>
          </p:nvSpPr>
          <p:spPr>
            <a:xfrm>
              <a:off x="10626725" y="9525"/>
              <a:ext cx="1539875" cy="555625"/>
            </a:xfrm>
            <a:custGeom>
              <a:rect b="b" l="l" r="r" t="t"/>
              <a:pathLst>
                <a:path extrusionOk="0" h="117" w="324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accent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08;p4"/>
            <p:cNvSpPr/>
            <p:nvPr/>
          </p:nvSpPr>
          <p:spPr>
            <a:xfrm>
              <a:off x="10247313" y="5013325"/>
              <a:ext cx="1919288" cy="1830388"/>
            </a:xfrm>
            <a:custGeom>
              <a:rect b="b" l="l" r="r" t="t"/>
              <a:pathLst>
                <a:path extrusionOk="0" h="385" w="404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cap="flat" cmpd="sng" w="9525">
              <a:solidFill>
                <a:schemeClr val="accent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09;p4"/>
            <p:cNvSpPr/>
            <p:nvPr/>
          </p:nvSpPr>
          <p:spPr>
            <a:xfrm>
              <a:off x="1120775" y="0"/>
              <a:ext cx="3676650" cy="6843713"/>
            </a:xfrm>
            <a:custGeom>
              <a:rect b="b" l="l" r="r" t="t"/>
              <a:pathLst>
                <a:path extrusionOk="0" h="1440" w="774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cap="flat" cmpd="sng" w="9525">
              <a:solidFill>
                <a:schemeClr val="accent1">
                  <a:alpha val="17254"/>
                </a:schemeClr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0;p4"/>
            <p:cNvSpPr/>
            <p:nvPr/>
          </p:nvSpPr>
          <p:spPr>
            <a:xfrm>
              <a:off x="11202988" y="9525"/>
              <a:ext cx="963613" cy="366713"/>
            </a:xfrm>
            <a:custGeom>
              <a:rect b="b" l="l" r="r" t="t"/>
              <a:pathLst>
                <a:path extrusionOk="0" h="77" w="203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accent1">
                  <a:alpha val="17254"/>
                </a:schemeClr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" name="Google Shape;311;p4"/>
            <p:cNvSpPr/>
            <p:nvPr/>
          </p:nvSpPr>
          <p:spPr>
            <a:xfrm>
              <a:off x="10494963" y="5275263"/>
              <a:ext cx="1666875" cy="1577975"/>
            </a:xfrm>
            <a:custGeom>
              <a:rect b="b" l="l" r="r" t="t"/>
              <a:pathLst>
                <a:path extrusionOk="0" h="332" w="351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cap="flat" cmpd="sng" w="9525">
              <a:solidFill>
                <a:schemeClr val="accent1">
                  <a:alpha val="17254"/>
                </a:schemeClr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" name="Google Shape;312;p4"/>
            <p:cNvSpPr/>
            <p:nvPr/>
          </p:nvSpPr>
          <p:spPr>
            <a:xfrm>
              <a:off x="1001713" y="0"/>
              <a:ext cx="3621088" cy="6843713"/>
            </a:xfrm>
            <a:custGeom>
              <a:rect b="b" l="l" r="r" t="t"/>
              <a:pathLst>
                <a:path extrusionOk="0" h="1440" w="762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cap="flat" cmpd="sng" w="9525">
              <a:solidFill>
                <a:schemeClr val="accent1">
                  <a:alpha val="14509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" name="Google Shape;313;p4"/>
            <p:cNvSpPr/>
            <p:nvPr/>
          </p:nvSpPr>
          <p:spPr>
            <a:xfrm>
              <a:off x="11501438" y="9525"/>
              <a:ext cx="665163" cy="257175"/>
            </a:xfrm>
            <a:custGeom>
              <a:rect b="b" l="l" r="r" t="t"/>
              <a:pathLst>
                <a:path extrusionOk="0" h="54" w="140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accent1">
                  <a:alpha val="14509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" name="Google Shape;314;p4"/>
            <p:cNvSpPr/>
            <p:nvPr/>
          </p:nvSpPr>
          <p:spPr>
            <a:xfrm>
              <a:off x="10641013" y="5408613"/>
              <a:ext cx="1525588" cy="1435100"/>
            </a:xfrm>
            <a:custGeom>
              <a:rect b="b" l="l" r="r" t="t"/>
              <a:pathLst>
                <a:path extrusionOk="0" h="302" w="321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cap="flat" cmpd="sng" w="9525">
              <a:solidFill>
                <a:schemeClr val="accent1">
                  <a:alpha val="14509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" name="Google Shape;315;p4"/>
            <p:cNvSpPr/>
            <p:nvPr/>
          </p:nvSpPr>
          <p:spPr>
            <a:xfrm>
              <a:off x="1001713" y="0"/>
              <a:ext cx="3244850" cy="6843713"/>
            </a:xfrm>
            <a:custGeom>
              <a:rect b="b" l="l" r="r" t="t"/>
              <a:pathLst>
                <a:path extrusionOk="0" h="1440" w="683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cap="flat" cmpd="sng" w="9525">
              <a:solidFill>
                <a:schemeClr val="accent1">
                  <a:alpha val="12549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Google Shape;316;p4"/>
            <p:cNvSpPr/>
            <p:nvPr/>
          </p:nvSpPr>
          <p:spPr>
            <a:xfrm>
              <a:off x="10802938" y="5518150"/>
              <a:ext cx="1363663" cy="1325563"/>
            </a:xfrm>
            <a:custGeom>
              <a:rect b="b" l="l" r="r" t="t"/>
              <a:pathLst>
                <a:path extrusionOk="0" h="279" w="287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cap="flat" cmpd="sng" w="9525">
              <a:solidFill>
                <a:schemeClr val="accent1">
                  <a:alpha val="11372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Google Shape;317;p4"/>
            <p:cNvSpPr/>
            <p:nvPr/>
          </p:nvSpPr>
          <p:spPr>
            <a:xfrm>
              <a:off x="889000" y="0"/>
              <a:ext cx="3230563" cy="6843713"/>
            </a:xfrm>
            <a:custGeom>
              <a:rect b="b" l="l" r="r" t="t"/>
              <a:pathLst>
                <a:path extrusionOk="0" h="1440" w="68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cap="flat" cmpd="sng" w="9525">
              <a:solidFill>
                <a:schemeClr val="accent1">
                  <a:alpha val="12549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18;p4"/>
            <p:cNvSpPr/>
            <p:nvPr/>
          </p:nvSpPr>
          <p:spPr>
            <a:xfrm>
              <a:off x="10979150" y="5694363"/>
              <a:ext cx="1187450" cy="1149350"/>
            </a:xfrm>
            <a:custGeom>
              <a:rect b="b" l="l" r="r" t="t"/>
              <a:pathLst>
                <a:path extrusionOk="0" h="242" w="250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cap="flat" cmpd="sng" w="9525">
              <a:solidFill>
                <a:schemeClr val="accent1">
                  <a:alpha val="9411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19;p4"/>
            <p:cNvSpPr/>
            <p:nvPr/>
          </p:nvSpPr>
          <p:spPr>
            <a:xfrm>
              <a:off x="484188" y="0"/>
              <a:ext cx="3421063" cy="6843713"/>
            </a:xfrm>
            <a:custGeom>
              <a:rect b="b" l="l" r="r" t="t"/>
              <a:pathLst>
                <a:path extrusionOk="0" h="1440" w="72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cap="flat" cmpd="sng" w="9525">
              <a:solidFill>
                <a:schemeClr val="accent1">
                  <a:alpha val="11372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Google Shape;320;p4"/>
            <p:cNvSpPr/>
            <p:nvPr/>
          </p:nvSpPr>
          <p:spPr>
            <a:xfrm>
              <a:off x="11287125" y="6049963"/>
              <a:ext cx="879475" cy="793750"/>
            </a:xfrm>
            <a:custGeom>
              <a:rect b="b" l="l" r="r" t="t"/>
              <a:pathLst>
                <a:path extrusionOk="0" h="167" w="185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cap="flat" cmpd="sng" w="9525">
              <a:solidFill>
                <a:schemeClr val="accent1">
                  <a:alpha val="745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" name="Google Shape;321;p4"/>
            <p:cNvSpPr/>
            <p:nvPr/>
          </p:nvSpPr>
          <p:spPr>
            <a:xfrm>
              <a:off x="598488" y="0"/>
              <a:ext cx="2717800" cy="6843713"/>
            </a:xfrm>
            <a:custGeom>
              <a:rect b="b" l="l" r="r" t="t"/>
              <a:pathLst>
                <a:path extrusionOk="0" h="1440" w="572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cap="flat" cmpd="sng" w="12700">
              <a:solidFill>
                <a:schemeClr val="accent1">
                  <a:alpha val="11372"/>
                </a:schemeClr>
              </a:solidFill>
              <a:prstDash val="dashDot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" name="Google Shape;322;p4"/>
            <p:cNvSpPr/>
            <p:nvPr/>
          </p:nvSpPr>
          <p:spPr>
            <a:xfrm>
              <a:off x="261938" y="0"/>
              <a:ext cx="2944813" cy="6843713"/>
            </a:xfrm>
            <a:custGeom>
              <a:rect b="b" l="l" r="r" t="t"/>
              <a:pathLst>
                <a:path extrusionOk="0" h="1440" w="62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cap="flat" cmpd="sng" w="9525">
              <a:solidFill>
                <a:schemeClr val="accent1">
                  <a:alpha val="11372"/>
                </a:schemeClr>
              </a:solidFill>
              <a:prstDash val="lgDash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" name="Google Shape;323;p4"/>
            <p:cNvSpPr/>
            <p:nvPr/>
          </p:nvSpPr>
          <p:spPr>
            <a:xfrm>
              <a:off x="-417513" y="0"/>
              <a:ext cx="2403475" cy="6843713"/>
            </a:xfrm>
            <a:custGeom>
              <a:rect b="b" l="l" r="r" t="t"/>
              <a:pathLst>
                <a:path extrusionOk="0" h="1440" w="506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cap="flat" cmpd="sng" w="9525">
              <a:solidFill>
                <a:schemeClr val="accent1">
                  <a:alpha val="10588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" name="Google Shape;324;p4"/>
            <p:cNvSpPr/>
            <p:nvPr/>
          </p:nvSpPr>
          <p:spPr>
            <a:xfrm>
              <a:off x="14288" y="9525"/>
              <a:ext cx="1771650" cy="3198813"/>
            </a:xfrm>
            <a:custGeom>
              <a:rect b="b" l="l" r="r" t="t"/>
              <a:pathLst>
                <a:path extrusionOk="0" h="673" w="3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cap="flat" cmpd="sng" w="9525">
              <a:solidFill>
                <a:schemeClr val="accent1">
                  <a:alpha val="9411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" name="Google Shape;325;p4"/>
            <p:cNvSpPr/>
            <p:nvPr/>
          </p:nvSpPr>
          <p:spPr>
            <a:xfrm>
              <a:off x="4763" y="6016625"/>
              <a:ext cx="214313" cy="827088"/>
            </a:xfrm>
            <a:custGeom>
              <a:rect b="b" l="l" r="r" t="t"/>
              <a:pathLst>
                <a:path extrusionOk="0" h="174" w="45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cap="flat" cmpd="sng" w="9525">
              <a:solidFill>
                <a:schemeClr val="accent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" name="Google Shape;326;p4"/>
            <p:cNvSpPr/>
            <p:nvPr/>
          </p:nvSpPr>
          <p:spPr>
            <a:xfrm>
              <a:off x="14288" y="0"/>
              <a:ext cx="1562100" cy="2228850"/>
            </a:xfrm>
            <a:custGeom>
              <a:rect b="b" l="l" r="r" t="t"/>
              <a:pathLst>
                <a:path extrusionOk="0" h="469" w="32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cap="flat" cmpd="sng" w="9525">
              <a:solidFill>
                <a:schemeClr val="accent1">
                  <a:alpha val="745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27" name="Google Shape;327;p4"/>
          <p:cNvSpPr txBox="1"/>
          <p:nvPr>
            <p:ph type="title"/>
          </p:nvPr>
        </p:nvSpPr>
        <p:spPr>
          <a:xfrm>
            <a:off x="4069080" y="630936"/>
            <a:ext cx="6675120" cy="13533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 sz="4000"/>
              <a:t>Create a table with Market Share by products</a:t>
            </a:r>
            <a:endParaRPr/>
          </a:p>
        </p:txBody>
      </p:sp>
      <p:sp>
        <p:nvSpPr>
          <p:cNvPr id="328" name="Google Shape;328;p4"/>
          <p:cNvSpPr txBox="1"/>
          <p:nvPr>
            <p:ph idx="1" type="body"/>
          </p:nvPr>
        </p:nvSpPr>
        <p:spPr>
          <a:xfrm>
            <a:off x="3352801" y="2515236"/>
            <a:ext cx="7391399" cy="38953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create table if not exists ms_product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row format delimited fields terminated by '\t'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stored as textfile location '/user/jliu2/Painpill/productms'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as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select product_name, sum(quantity) as quantity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from painpilldata group by product_name order by quantity desc;</a:t>
            </a:r>
            <a:endParaRPr/>
          </a:p>
          <a:p>
            <a:pPr indent="-889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t/>
            </a:r>
            <a:endParaRPr sz="22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5" name="Google Shape;335;p5"/>
          <p:cNvSpPr/>
          <p:nvPr/>
        </p:nvSpPr>
        <p:spPr>
          <a:xfrm rot="2700000">
            <a:off x="415435" y="655140"/>
            <a:ext cx="687472" cy="687472"/>
          </a:xfrm>
          <a:prstGeom prst="rect">
            <a:avLst/>
          </a:prstGeom>
          <a:solidFill>
            <a:schemeClr val="accent4">
              <a:alpha val="29411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6" name="Google Shape;336;p5"/>
          <p:cNvSpPr/>
          <p:nvPr/>
        </p:nvSpPr>
        <p:spPr>
          <a:xfrm rot="10800000">
            <a:off x="0" y="0"/>
            <a:ext cx="2835357" cy="1480837"/>
          </a:xfrm>
          <a:custGeom>
            <a:rect b="b" l="l" r="r" t="t"/>
            <a:pathLst>
              <a:path extrusionOk="0" h="1480837" w="283535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29411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7" name="Google Shape;337;p5"/>
          <p:cNvSpPr/>
          <p:nvPr/>
        </p:nvSpPr>
        <p:spPr>
          <a:xfrm rot="2700000">
            <a:off x="10739327" y="-253670"/>
            <a:ext cx="1827638" cy="1376989"/>
          </a:xfrm>
          <a:custGeom>
            <a:rect b="b" l="l" r="r" t="t"/>
            <a:pathLst>
              <a:path extrusionOk="0" h="1376989" w="1827638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29411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8" name="Google Shape;338;p5"/>
          <p:cNvSpPr/>
          <p:nvPr/>
        </p:nvSpPr>
        <p:spPr>
          <a:xfrm rot="2700000">
            <a:off x="10653800" y="422146"/>
            <a:ext cx="645368" cy="645368"/>
          </a:xfrm>
          <a:prstGeom prst="rect">
            <a:avLst/>
          </a:prstGeom>
          <a:solidFill>
            <a:schemeClr val="accent1">
              <a:alpha val="29411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9" name="Google Shape;339;p5"/>
          <p:cNvSpPr/>
          <p:nvPr/>
        </p:nvSpPr>
        <p:spPr>
          <a:xfrm>
            <a:off x="8115423" y="6115501"/>
            <a:ext cx="1494513" cy="742499"/>
          </a:xfrm>
          <a:prstGeom prst="triangle">
            <a:avLst>
              <a:gd fmla="val 50000" name="adj"/>
            </a:avLst>
          </a:prstGeom>
          <a:solidFill>
            <a:schemeClr val="accent1">
              <a:alpha val="29411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picture containing application&#10;&#10;Description automatically generated" id="340" name="Google Shape;340;p5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2565" l="0" r="1" t="5799"/>
          <a:stretch/>
        </p:blipFill>
        <p:spPr>
          <a:xfrm>
            <a:off x="643467" y="643467"/>
            <a:ext cx="10905066" cy="5571065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5"/>
          <p:cNvSpPr/>
          <p:nvPr/>
        </p:nvSpPr>
        <p:spPr>
          <a:xfrm>
            <a:off x="9167297" y="6453143"/>
            <a:ext cx="814903" cy="404857"/>
          </a:xfrm>
          <a:prstGeom prst="triangle">
            <a:avLst>
              <a:gd fmla="val 50000" name="adj"/>
            </a:avLst>
          </a:prstGeom>
          <a:solidFill>
            <a:schemeClr val="accent1">
              <a:alpha val="29411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7" name="Google Shape;347;p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348" name="Google Shape;348;p6"/>
            <p:cNvSpPr/>
            <p:nvPr/>
          </p:nvSpPr>
          <p:spPr>
            <a:xfrm>
              <a:off x="1306513" y="0"/>
              <a:ext cx="3862388" cy="6843713"/>
            </a:xfrm>
            <a:custGeom>
              <a:rect b="b" l="l" r="r" t="t"/>
              <a:pathLst>
                <a:path extrusionOk="0" h="1440" w="813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cap="flat" cmpd="sng" w="9525">
              <a:solidFill>
                <a:schemeClr val="accent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9" name="Google Shape;349;p6"/>
            <p:cNvSpPr/>
            <p:nvPr/>
          </p:nvSpPr>
          <p:spPr>
            <a:xfrm>
              <a:off x="10626725" y="9525"/>
              <a:ext cx="1539875" cy="555625"/>
            </a:xfrm>
            <a:custGeom>
              <a:rect b="b" l="l" r="r" t="t"/>
              <a:pathLst>
                <a:path extrusionOk="0" h="117" w="324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accent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" name="Google Shape;350;p6"/>
            <p:cNvSpPr/>
            <p:nvPr/>
          </p:nvSpPr>
          <p:spPr>
            <a:xfrm>
              <a:off x="10247313" y="5013325"/>
              <a:ext cx="1919288" cy="1830388"/>
            </a:xfrm>
            <a:custGeom>
              <a:rect b="b" l="l" r="r" t="t"/>
              <a:pathLst>
                <a:path extrusionOk="0" h="385" w="404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cap="flat" cmpd="sng" w="9525">
              <a:solidFill>
                <a:schemeClr val="accent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" name="Google Shape;351;p6"/>
            <p:cNvSpPr/>
            <p:nvPr/>
          </p:nvSpPr>
          <p:spPr>
            <a:xfrm>
              <a:off x="1120775" y="0"/>
              <a:ext cx="3676650" cy="6843713"/>
            </a:xfrm>
            <a:custGeom>
              <a:rect b="b" l="l" r="r" t="t"/>
              <a:pathLst>
                <a:path extrusionOk="0" h="1440" w="774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cap="flat" cmpd="sng" w="9525">
              <a:solidFill>
                <a:schemeClr val="accent1">
                  <a:alpha val="17254"/>
                </a:schemeClr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" name="Google Shape;352;p6"/>
            <p:cNvSpPr/>
            <p:nvPr/>
          </p:nvSpPr>
          <p:spPr>
            <a:xfrm>
              <a:off x="11202988" y="9525"/>
              <a:ext cx="963613" cy="366713"/>
            </a:xfrm>
            <a:custGeom>
              <a:rect b="b" l="l" r="r" t="t"/>
              <a:pathLst>
                <a:path extrusionOk="0" h="77" w="203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accent1">
                  <a:alpha val="17254"/>
                </a:schemeClr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" name="Google Shape;353;p6"/>
            <p:cNvSpPr/>
            <p:nvPr/>
          </p:nvSpPr>
          <p:spPr>
            <a:xfrm>
              <a:off x="10494963" y="5275263"/>
              <a:ext cx="1666875" cy="1577975"/>
            </a:xfrm>
            <a:custGeom>
              <a:rect b="b" l="l" r="r" t="t"/>
              <a:pathLst>
                <a:path extrusionOk="0" h="332" w="351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cap="flat" cmpd="sng" w="9525">
              <a:solidFill>
                <a:schemeClr val="accent1">
                  <a:alpha val="17254"/>
                </a:schemeClr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" name="Google Shape;354;p6"/>
            <p:cNvSpPr/>
            <p:nvPr/>
          </p:nvSpPr>
          <p:spPr>
            <a:xfrm>
              <a:off x="1001713" y="0"/>
              <a:ext cx="3621088" cy="6843713"/>
            </a:xfrm>
            <a:custGeom>
              <a:rect b="b" l="l" r="r" t="t"/>
              <a:pathLst>
                <a:path extrusionOk="0" h="1440" w="762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cap="flat" cmpd="sng" w="9525">
              <a:solidFill>
                <a:schemeClr val="accent1">
                  <a:alpha val="14509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" name="Google Shape;355;p6"/>
            <p:cNvSpPr/>
            <p:nvPr/>
          </p:nvSpPr>
          <p:spPr>
            <a:xfrm>
              <a:off x="11501438" y="9525"/>
              <a:ext cx="665163" cy="257175"/>
            </a:xfrm>
            <a:custGeom>
              <a:rect b="b" l="l" r="r" t="t"/>
              <a:pathLst>
                <a:path extrusionOk="0" h="54" w="140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accent1">
                  <a:alpha val="14509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" name="Google Shape;356;p6"/>
            <p:cNvSpPr/>
            <p:nvPr/>
          </p:nvSpPr>
          <p:spPr>
            <a:xfrm>
              <a:off x="10641013" y="5408613"/>
              <a:ext cx="1525588" cy="1435100"/>
            </a:xfrm>
            <a:custGeom>
              <a:rect b="b" l="l" r="r" t="t"/>
              <a:pathLst>
                <a:path extrusionOk="0" h="302" w="321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cap="flat" cmpd="sng" w="9525">
              <a:solidFill>
                <a:schemeClr val="accent1">
                  <a:alpha val="14509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" name="Google Shape;357;p6"/>
            <p:cNvSpPr/>
            <p:nvPr/>
          </p:nvSpPr>
          <p:spPr>
            <a:xfrm>
              <a:off x="1001713" y="0"/>
              <a:ext cx="3244850" cy="6843713"/>
            </a:xfrm>
            <a:custGeom>
              <a:rect b="b" l="l" r="r" t="t"/>
              <a:pathLst>
                <a:path extrusionOk="0" h="1440" w="683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cap="flat" cmpd="sng" w="9525">
              <a:solidFill>
                <a:schemeClr val="accent1">
                  <a:alpha val="12549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" name="Google Shape;358;p6"/>
            <p:cNvSpPr/>
            <p:nvPr/>
          </p:nvSpPr>
          <p:spPr>
            <a:xfrm>
              <a:off x="10802938" y="5518150"/>
              <a:ext cx="1363663" cy="1325563"/>
            </a:xfrm>
            <a:custGeom>
              <a:rect b="b" l="l" r="r" t="t"/>
              <a:pathLst>
                <a:path extrusionOk="0" h="279" w="287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cap="flat" cmpd="sng" w="9525">
              <a:solidFill>
                <a:schemeClr val="accent1">
                  <a:alpha val="11372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" name="Google Shape;359;p6"/>
            <p:cNvSpPr/>
            <p:nvPr/>
          </p:nvSpPr>
          <p:spPr>
            <a:xfrm>
              <a:off x="889000" y="0"/>
              <a:ext cx="3230563" cy="6843713"/>
            </a:xfrm>
            <a:custGeom>
              <a:rect b="b" l="l" r="r" t="t"/>
              <a:pathLst>
                <a:path extrusionOk="0" h="1440" w="68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cap="flat" cmpd="sng" w="9525">
              <a:solidFill>
                <a:schemeClr val="accent1">
                  <a:alpha val="12549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" name="Google Shape;360;p6"/>
            <p:cNvSpPr/>
            <p:nvPr/>
          </p:nvSpPr>
          <p:spPr>
            <a:xfrm>
              <a:off x="10979150" y="5694363"/>
              <a:ext cx="1187450" cy="1149350"/>
            </a:xfrm>
            <a:custGeom>
              <a:rect b="b" l="l" r="r" t="t"/>
              <a:pathLst>
                <a:path extrusionOk="0" h="242" w="250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cap="flat" cmpd="sng" w="9525">
              <a:solidFill>
                <a:schemeClr val="accent1">
                  <a:alpha val="9411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" name="Google Shape;361;p6"/>
            <p:cNvSpPr/>
            <p:nvPr/>
          </p:nvSpPr>
          <p:spPr>
            <a:xfrm>
              <a:off x="484188" y="0"/>
              <a:ext cx="3421063" cy="6843713"/>
            </a:xfrm>
            <a:custGeom>
              <a:rect b="b" l="l" r="r" t="t"/>
              <a:pathLst>
                <a:path extrusionOk="0" h="1440" w="72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cap="flat" cmpd="sng" w="9525">
              <a:solidFill>
                <a:schemeClr val="accent1">
                  <a:alpha val="11372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" name="Google Shape;362;p6"/>
            <p:cNvSpPr/>
            <p:nvPr/>
          </p:nvSpPr>
          <p:spPr>
            <a:xfrm>
              <a:off x="11287125" y="6049963"/>
              <a:ext cx="879475" cy="793750"/>
            </a:xfrm>
            <a:custGeom>
              <a:rect b="b" l="l" r="r" t="t"/>
              <a:pathLst>
                <a:path extrusionOk="0" h="167" w="185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cap="flat" cmpd="sng" w="9525">
              <a:solidFill>
                <a:schemeClr val="accent1">
                  <a:alpha val="745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" name="Google Shape;363;p6"/>
            <p:cNvSpPr/>
            <p:nvPr/>
          </p:nvSpPr>
          <p:spPr>
            <a:xfrm>
              <a:off x="598488" y="0"/>
              <a:ext cx="2717800" cy="6843713"/>
            </a:xfrm>
            <a:custGeom>
              <a:rect b="b" l="l" r="r" t="t"/>
              <a:pathLst>
                <a:path extrusionOk="0" h="1440" w="572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cap="flat" cmpd="sng" w="12700">
              <a:solidFill>
                <a:schemeClr val="accent1">
                  <a:alpha val="11372"/>
                </a:schemeClr>
              </a:solidFill>
              <a:prstDash val="dashDot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" name="Google Shape;364;p6"/>
            <p:cNvSpPr/>
            <p:nvPr/>
          </p:nvSpPr>
          <p:spPr>
            <a:xfrm>
              <a:off x="261938" y="0"/>
              <a:ext cx="2944813" cy="6843713"/>
            </a:xfrm>
            <a:custGeom>
              <a:rect b="b" l="l" r="r" t="t"/>
              <a:pathLst>
                <a:path extrusionOk="0" h="1440" w="62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cap="flat" cmpd="sng" w="9525">
              <a:solidFill>
                <a:schemeClr val="accent1">
                  <a:alpha val="11372"/>
                </a:schemeClr>
              </a:solidFill>
              <a:prstDash val="lgDash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65;p6"/>
            <p:cNvSpPr/>
            <p:nvPr/>
          </p:nvSpPr>
          <p:spPr>
            <a:xfrm>
              <a:off x="-417513" y="0"/>
              <a:ext cx="2403475" cy="6843713"/>
            </a:xfrm>
            <a:custGeom>
              <a:rect b="b" l="l" r="r" t="t"/>
              <a:pathLst>
                <a:path extrusionOk="0" h="1440" w="506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cap="flat" cmpd="sng" w="9525">
              <a:solidFill>
                <a:schemeClr val="accent1">
                  <a:alpha val="10588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" name="Google Shape;366;p6"/>
            <p:cNvSpPr/>
            <p:nvPr/>
          </p:nvSpPr>
          <p:spPr>
            <a:xfrm>
              <a:off x="14288" y="9525"/>
              <a:ext cx="1771650" cy="3198813"/>
            </a:xfrm>
            <a:custGeom>
              <a:rect b="b" l="l" r="r" t="t"/>
              <a:pathLst>
                <a:path extrusionOk="0" h="673" w="3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cap="flat" cmpd="sng" w="9525">
              <a:solidFill>
                <a:schemeClr val="accent1">
                  <a:alpha val="9411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" name="Google Shape;367;p6"/>
            <p:cNvSpPr/>
            <p:nvPr/>
          </p:nvSpPr>
          <p:spPr>
            <a:xfrm>
              <a:off x="4763" y="6016625"/>
              <a:ext cx="214313" cy="827088"/>
            </a:xfrm>
            <a:custGeom>
              <a:rect b="b" l="l" r="r" t="t"/>
              <a:pathLst>
                <a:path extrusionOk="0" h="174" w="45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cap="flat" cmpd="sng" w="9525">
              <a:solidFill>
                <a:schemeClr val="accent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" name="Google Shape;368;p6"/>
            <p:cNvSpPr/>
            <p:nvPr/>
          </p:nvSpPr>
          <p:spPr>
            <a:xfrm>
              <a:off x="14288" y="0"/>
              <a:ext cx="1562100" cy="2228850"/>
            </a:xfrm>
            <a:custGeom>
              <a:rect b="b" l="l" r="r" t="t"/>
              <a:pathLst>
                <a:path extrusionOk="0" h="469" w="32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cap="flat" cmpd="sng" w="9525">
              <a:solidFill>
                <a:schemeClr val="accent1">
                  <a:alpha val="745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9" name="Google Shape;369;p6"/>
          <p:cNvSpPr txBox="1"/>
          <p:nvPr>
            <p:ph type="title"/>
          </p:nvPr>
        </p:nvSpPr>
        <p:spPr>
          <a:xfrm>
            <a:off x="4069080" y="630936"/>
            <a:ext cx="6675120" cy="13533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 sz="4000"/>
              <a:t>Create a table with Market Share by Top15 Products</a:t>
            </a:r>
            <a:endParaRPr/>
          </a:p>
        </p:txBody>
      </p:sp>
      <p:sp>
        <p:nvSpPr>
          <p:cNvPr id="370" name="Google Shape;370;p6"/>
          <p:cNvSpPr txBox="1"/>
          <p:nvPr>
            <p:ph idx="1" type="body"/>
          </p:nvPr>
        </p:nvSpPr>
        <p:spPr>
          <a:xfrm>
            <a:off x="3429001" y="2454716"/>
            <a:ext cx="8095720" cy="38953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/>
              <a:t>create table if not exists top15msp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/>
              <a:t>row format delimited fields terminated by '\t'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/>
              <a:t>stored as textfile location '/user/jliu2/Painpill/top15ms'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/>
              <a:t>as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/>
              <a:t>with top15 as (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/>
              <a:t>select product_name, quantity from ms_product order by quantity desc limit 15)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/>
              <a:t>select * from top15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/>
              <a:t>union all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/>
              <a:t>select "all other" as product_name, sum(quantity) as quantity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/>
              <a:t>from ms_product</a:t>
            </a:r>
            <a:endParaRPr sz="18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/>
              <a:t>where product_name not in (select product_name from top15)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7"/>
          <p:cNvSpPr/>
          <p:nvPr/>
        </p:nvSpPr>
        <p:spPr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377" name="Google Shape;377;p7"/>
          <p:cNvGraphicFramePr/>
          <p:nvPr/>
        </p:nvGraphicFramePr>
        <p:xfrm>
          <a:off x="317500" y="317500"/>
          <a:ext cx="3000000" cy="3000000"/>
        </p:xfrm>
        <a:graphic>
          <a:graphicData uri="http://schemas.openxmlformats.org/drawingml/2006/table">
            <a:tbl>
              <a:tblPr firstRow="1">
                <a:noFill/>
                <a:tableStyleId>{82C8617B-1A80-4D4D-8988-656DD94A4113}</a:tableStyleId>
              </a:tblPr>
              <a:tblGrid>
                <a:gridCol w="4493650"/>
                <a:gridCol w="1234050"/>
              </a:tblGrid>
              <a:tr h="3645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300" u="none" cap="none" strike="noStrike"/>
                        <a:t>Product Name</a:t>
                      </a:r>
                      <a:endParaRPr b="1" i="0" sz="13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25" marB="0" marR="9125" marL="9125" anchor="b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300" u="none" cap="none" strike="noStrike"/>
                        <a:t>Quantity</a:t>
                      </a:r>
                      <a:endParaRPr b="1" i="0" sz="13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25" marB="0" marR="9125" marL="9125" anchor="b"/>
                </a:tc>
              </a:tr>
              <a:tr h="3645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300" u="none" cap="none" strike="noStrike"/>
                        <a:t>OXYCODONE HCL/ACETAMINOPHEN 5MG/325M</a:t>
                      </a:r>
                      <a:endParaRPr b="0" i="0" sz="13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25" marB="0" marR="9125" marL="9125" anchor="b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300" u="none" cap="none" strike="noStrike"/>
                        <a:t>5482988</a:t>
                      </a:r>
                      <a:endParaRPr b="0" i="0" sz="13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25" marB="0" marR="9125" marL="9125" anchor="b"/>
                </a:tc>
              </a:tr>
              <a:tr h="3645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300" u="none" cap="none" strike="noStrike"/>
                        <a:t>HYDROCODONE BIT. 10MG/ACETAMINOPHEN</a:t>
                      </a:r>
                      <a:endParaRPr b="0" i="0" sz="13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25" marB="0" marR="9125" marL="9125" anchor="b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300" u="none" cap="none" strike="noStrike"/>
                        <a:t>3726823</a:t>
                      </a:r>
                      <a:endParaRPr b="0" i="0" sz="13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25" marB="0" marR="9125" marL="9125" anchor="b"/>
                </a:tc>
              </a:tr>
              <a:tr h="3645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300" u="none" cap="none" strike="noStrike"/>
                        <a:t>HYDROCODONE BIT/ACETAMINOPHEN 5MG/50</a:t>
                      </a:r>
                      <a:endParaRPr b="0" i="0" sz="13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25" marB="0" marR="9125" marL="9125" anchor="b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300" u="none" cap="none" strike="noStrike"/>
                        <a:t>2714692</a:t>
                      </a:r>
                      <a:endParaRPr b="0" i="0" sz="13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25" marB="0" marR="9125" marL="9125" anchor="b"/>
                </a:tc>
              </a:tr>
              <a:tr h="3645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300" u="none" cap="none" strike="noStrike"/>
                        <a:t>OXYCODONE HYDROCHLORIDE TABLETS 5MG</a:t>
                      </a:r>
                      <a:endParaRPr b="0" i="0" sz="13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25" marB="0" marR="9125" marL="9125" anchor="b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300" u="none" cap="none" strike="noStrike"/>
                        <a:t>2414112</a:t>
                      </a:r>
                      <a:endParaRPr b="0" i="0" sz="13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25" marB="0" marR="9125" marL="9125" anchor="b"/>
                </a:tc>
              </a:tr>
              <a:tr h="3645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300" u="none" cap="none" strike="noStrike"/>
                        <a:t>OXYCODONE.HCL/APAP 10MG/325MG TABS</a:t>
                      </a:r>
                      <a:endParaRPr b="0" i="0" sz="13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25" marB="0" marR="9125" marL="9125" anchor="b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300" u="none" cap="none" strike="noStrike"/>
                        <a:t>2029077</a:t>
                      </a:r>
                      <a:endParaRPr b="0" i="0" sz="13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25" marB="0" marR="9125" marL="9125" anchor="b"/>
                </a:tc>
              </a:tr>
              <a:tr h="3645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300" u="none" cap="none" strike="noStrike"/>
                        <a:t>ENDOCET - 10MG OXYCODONE.HCL/325MG A</a:t>
                      </a:r>
                      <a:endParaRPr b="0" i="0" sz="13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25" marB="0" marR="9125" marL="9125" anchor="b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300" u="none" cap="none" strike="noStrike"/>
                        <a:t>1974435</a:t>
                      </a:r>
                      <a:endParaRPr b="0" i="0" sz="13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25" marB="0" marR="9125" marL="9125" anchor="b"/>
                </a:tc>
              </a:tr>
              <a:tr h="3645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300" u="none" cap="none" strike="noStrike"/>
                        <a:t>HYDROCODONE BIT/ACETA 7.5MG/500MG US</a:t>
                      </a:r>
                      <a:endParaRPr b="0" i="0" sz="13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25" marB="0" marR="9125" marL="9125" anchor="b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300" u="none" cap="none" strike="noStrike"/>
                        <a:t>1848954</a:t>
                      </a:r>
                      <a:endParaRPr b="0" i="0" sz="13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25" marB="0" marR="9125" marL="9125" anchor="b"/>
                </a:tc>
              </a:tr>
              <a:tr h="3645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300" u="none" cap="none" strike="noStrike"/>
                        <a:t>OXYCODONE HYDROCHLORIDE 30MG TABLET</a:t>
                      </a:r>
                      <a:endParaRPr b="0" i="0" sz="13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25" marB="0" marR="9125" marL="9125" anchor="b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300" u="none" cap="none" strike="noStrike"/>
                        <a:t>1844479</a:t>
                      </a:r>
                      <a:endParaRPr b="0" i="0" sz="13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25" marB="0" marR="9125" marL="9125" anchor="b"/>
                </a:tc>
              </a:tr>
              <a:tr h="3645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300" u="none" cap="none" strike="noStrike"/>
                        <a:t>HYDROCODONE.BIT./ACET.,10MG &amp; 325MG/</a:t>
                      </a:r>
                      <a:endParaRPr b="0" i="0" sz="13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25" marB="0" marR="9125" marL="9125" anchor="b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300" u="none" cap="none" strike="noStrike"/>
                        <a:t>1835527</a:t>
                      </a:r>
                      <a:endParaRPr b="0" i="0" sz="13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25" marB="0" marR="9125" marL="9125" anchor="b"/>
                </a:tc>
              </a:tr>
              <a:tr h="3645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300" u="none" cap="none" strike="noStrike"/>
                        <a:t>OXYCODONE HCL/ACETAMINOPHEN 10MG/325</a:t>
                      </a:r>
                      <a:endParaRPr b="0" i="0" sz="13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25" marB="0" marR="9125" marL="9125" anchor="b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300" u="none" cap="none" strike="noStrike"/>
                        <a:t>1685845</a:t>
                      </a:r>
                      <a:endParaRPr b="0" i="0" sz="13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25" marB="0" marR="9125" marL="9125" anchor="b"/>
                </a:tc>
              </a:tr>
              <a:tr h="3645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300" u="none" cap="none" strike="noStrike"/>
                        <a:t>HYDROCODONE BIT/ACETA 10MG/325MG USP</a:t>
                      </a:r>
                      <a:endParaRPr b="0" i="0" sz="13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25" marB="0" marR="9125" marL="9125" anchor="b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300" u="none" cap="none" strike="noStrike"/>
                        <a:t>1659450</a:t>
                      </a:r>
                      <a:endParaRPr b="0" i="0" sz="13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25" marB="0" marR="9125" marL="9125" anchor="b"/>
                </a:tc>
              </a:tr>
              <a:tr h="3645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300" u="none" cap="none" strike="noStrike"/>
                        <a:t>HYDROCODONE BIT 5MG/ACETAMINOPHEN 50</a:t>
                      </a:r>
                      <a:endParaRPr b="0" i="0" sz="13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25" marB="0" marR="9125" marL="9125" anchor="b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300" u="none" cap="none" strike="noStrike"/>
                        <a:t>1556335</a:t>
                      </a:r>
                      <a:endParaRPr b="0" i="0" sz="13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25" marB="0" marR="9125" marL="9125" anchor="b"/>
                </a:tc>
              </a:tr>
              <a:tr h="3645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300" u="none" cap="none" strike="noStrike"/>
                        <a:t>HYDROCODO.BIT/APAP 7.5MG/750MG USP T</a:t>
                      </a:r>
                      <a:endParaRPr b="0" i="0" sz="13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25" marB="0" marR="9125" marL="9125" anchor="b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300" u="none" cap="none" strike="noStrike"/>
                        <a:t>1337008</a:t>
                      </a:r>
                      <a:endParaRPr b="0" i="0" sz="13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25" marB="0" marR="9125" marL="9125" anchor="b"/>
                </a:tc>
              </a:tr>
              <a:tr h="3645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300" u="none" cap="none" strike="noStrike"/>
                        <a:t>HYDROCODONE BIT/ACETA 10MG/500MG USP</a:t>
                      </a:r>
                      <a:endParaRPr b="0" i="0" sz="13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25" marB="0" marR="9125" marL="9125" anchor="b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300" u="none" cap="none" strike="noStrike"/>
                        <a:t>1271536</a:t>
                      </a:r>
                      <a:endParaRPr b="0" i="0" sz="13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25" marB="0" marR="9125" marL="9125" anchor="b"/>
                </a:tc>
              </a:tr>
              <a:tr h="3645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300" u="none" cap="none" strike="noStrike"/>
                        <a:t>HYDROCODONE BIT. &amp; APAP 5MG/500MG TA</a:t>
                      </a:r>
                      <a:endParaRPr b="0" i="0" sz="13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25" marB="0" marR="9125" marL="9125" anchor="b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300" u="none" cap="none" strike="noStrike"/>
                        <a:t>1087366</a:t>
                      </a:r>
                      <a:endParaRPr b="0" i="0" sz="13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25" marB="0" marR="9125" marL="9125" anchor="b"/>
                </a:tc>
              </a:tr>
              <a:tr h="3645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300" u="none" cap="none" strike="noStrike"/>
                        <a:t>all other</a:t>
                      </a:r>
                      <a:endParaRPr b="0" i="0" sz="13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25" marB="0" marR="9125" marL="9125" anchor="b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300" u="none" cap="none" strike="noStrike"/>
                        <a:t>36913915</a:t>
                      </a:r>
                      <a:endParaRPr b="0" i="0" sz="13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25" marB="0" marR="9125" marL="9125" anchor="b"/>
                </a:tc>
              </a:tr>
            </a:tbl>
          </a:graphicData>
        </a:graphic>
      </p:graphicFrame>
      <p:graphicFrame>
        <p:nvGraphicFramePr>
          <p:cNvPr id="378" name="Google Shape;378;p7"/>
          <p:cNvGraphicFramePr/>
          <p:nvPr/>
        </p:nvGraphicFramePr>
        <p:xfrm>
          <a:off x="6134100" y="317500"/>
          <a:ext cx="5727700" cy="6197600"/>
        </p:xfrm>
        <a:graphic>
          <a:graphicData uri="http://schemas.openxmlformats.org/drawingml/2006/chart">
            <c:chart r:id="rId3"/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4" name="Google Shape;384;p8"/>
          <p:cNvSpPr txBox="1"/>
          <p:nvPr>
            <p:ph type="title"/>
          </p:nvPr>
        </p:nvSpPr>
        <p:spPr>
          <a:xfrm>
            <a:off x="841248" y="256032"/>
            <a:ext cx="10506456" cy="101498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Top 15 Painpill Product Market Share</a:t>
            </a:r>
            <a:endParaRPr/>
          </a:p>
        </p:txBody>
      </p:sp>
      <p:sp>
        <p:nvSpPr>
          <p:cNvPr id="385" name="Google Shape;385;p8"/>
          <p:cNvSpPr/>
          <p:nvPr/>
        </p:nvSpPr>
        <p:spPr>
          <a:xfrm>
            <a:off x="865953" y="1634502"/>
            <a:ext cx="10451592" cy="18288"/>
          </a:xfrm>
          <a:prstGeom prst="rect">
            <a:avLst/>
          </a:prstGeom>
          <a:solidFill>
            <a:srgbClr val="D5D5D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6" name="Google Shape;386;p8"/>
          <p:cNvSpPr/>
          <p:nvPr/>
        </p:nvSpPr>
        <p:spPr>
          <a:xfrm flipH="1" rot="10800000">
            <a:off x="841248" y="1538176"/>
            <a:ext cx="1873457" cy="1098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387" name="Google Shape;387;p8"/>
          <p:cNvGraphicFramePr/>
          <p:nvPr/>
        </p:nvGraphicFramePr>
        <p:xfrm>
          <a:off x="838200" y="1926266"/>
          <a:ext cx="10515600" cy="4357524"/>
        </p:xfrm>
        <a:graphic>
          <a:graphicData uri="http://schemas.openxmlformats.org/drawingml/2006/chart">
            <c:chart r:id="rId3"/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21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-US"/>
              <a:t>Pain pills</a:t>
            </a:r>
            <a:endParaRPr/>
          </a:p>
        </p:txBody>
      </p:sp>
      <p:sp>
        <p:nvSpPr>
          <p:cNvPr id="393" name="Google Shape;393;p21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06400" lvl="0" marL="45720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Sales volume by state over time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2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/>
              <a:t>Analysis: sales breakdown by state / year</a:t>
            </a:r>
            <a:endParaRPr/>
          </a:p>
        </p:txBody>
      </p:sp>
      <p:sp>
        <p:nvSpPr>
          <p:cNvPr id="399" name="Google Shape;399;p2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b="0" i="0" lang="en-US">
                <a:latin typeface="Arial"/>
                <a:ea typeface="Arial"/>
                <a:cs typeface="Arial"/>
                <a:sym typeface="Arial"/>
              </a:rPr>
              <a:t>Overdose death rates have quadrupled in the US since 1999, and 40% of all deaths involve prescription opioids*, which are primarily used for pain relief.</a:t>
            </a:r>
            <a:endParaRPr b="0" i="0"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b="0" i="0" lang="en-US">
                <a:latin typeface="Arial"/>
                <a:ea typeface="Arial"/>
                <a:cs typeface="Arial"/>
                <a:sym typeface="Arial"/>
              </a:rPr>
              <a:t>Although the legitimate supply of opioids may have decreased, overall consumption will remain unchanged if users decide to source them from illicit markets.</a:t>
            </a:r>
            <a:endParaRPr b="0" i="0"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Source: </a:t>
            </a:r>
            <a:r>
              <a:rPr lang="en-US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https://www.bmj.com/company/newsroom/us-painkiller-restriction-linked-to-significant-increase-in-illicit-online-drug-trading/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b="0" i="0">
              <a:latin typeface="Arial"/>
              <a:ea typeface="Arial"/>
              <a:cs typeface="Arial"/>
              <a:sym typeface="Arial"/>
            </a:endParaRPr>
          </a:p>
          <a:p>
            <a: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4" name="Google Shape;404;p24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33500" y="2637472"/>
            <a:ext cx="9525000" cy="4019550"/>
          </a:xfrm>
          <a:prstGeom prst="rect">
            <a:avLst/>
          </a:prstGeom>
          <a:noFill/>
          <a:ln>
            <a:noFill/>
          </a:ln>
        </p:spPr>
      </p:pic>
      <p:sp>
        <p:nvSpPr>
          <p:cNvPr id="405" name="Google Shape;405;p24"/>
          <p:cNvSpPr/>
          <p:nvPr/>
        </p:nvSpPr>
        <p:spPr>
          <a:xfrm>
            <a:off x="5083728" y="3875714"/>
            <a:ext cx="3112316" cy="2290194"/>
          </a:xfrm>
          <a:prstGeom prst="rect">
            <a:avLst/>
          </a:prstGeom>
          <a:noFill/>
          <a:ln cap="flat" cmpd="sng" w="381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6" name="Google Shape;406;p24"/>
          <p:cNvSpPr txBox="1"/>
          <p:nvPr/>
        </p:nvSpPr>
        <p:spPr>
          <a:xfrm>
            <a:off x="838200" y="1701769"/>
            <a:ext cx="10515600" cy="6331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Source: </a:t>
            </a:r>
            <a:r>
              <a:rPr b="0" i="0" lang="en-US" sz="2800" u="sng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https://www.drugabuse.gov/drug-topics/trends-statistics/overdose-death-rates</a:t>
            </a:r>
            <a:b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0" i="0" sz="2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7" name="Google Shape;407;p24"/>
          <p:cNvSpPr txBox="1"/>
          <p:nvPr/>
        </p:nvSpPr>
        <p:spPr>
          <a:xfrm>
            <a:off x="838200" y="169604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0" i="0" lang="en-US" sz="4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Goal: examine growth in prescription sales</a:t>
            </a:r>
            <a:endParaRPr b="0" i="0" sz="4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2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/>
              <a:t>Process</a:t>
            </a:r>
            <a:endParaRPr/>
          </a:p>
        </p:txBody>
      </p:sp>
      <p:sp>
        <p:nvSpPr>
          <p:cNvPr id="413" name="Google Shape;413;p2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/>
              <a:t>Filter out unnecessary columns from 40+ columns down to 4 in an intermedaite table drugs_year</a:t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/>
              <a:t>Create a table grouped by year and reporter state</a:t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/>
              <a:t>Download data as CSV and open in excel</a:t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/>
              <a:t>Format time column, save as xlsx</a:t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/>
              <a:t>Insert 3D map</a:t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/>
              <a:t>Location: state, Height: quantity(sum/average), Category: drug name, Time: full date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8" name="Google Shape;418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0129" y="120650"/>
            <a:ext cx="10571741" cy="6616700"/>
          </a:xfrm>
          <a:prstGeom prst="rect">
            <a:avLst/>
          </a:prstGeom>
          <a:noFill/>
          <a:ln>
            <a:noFill/>
          </a:ln>
        </p:spPr>
      </p:pic>
      <p:sp>
        <p:nvSpPr>
          <p:cNvPr id="419" name="Google Shape;419;p26"/>
          <p:cNvSpPr txBox="1"/>
          <p:nvPr/>
        </p:nvSpPr>
        <p:spPr>
          <a:xfrm>
            <a:off x="1018670" y="12065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0" i="0" lang="en-US" sz="4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USA Trend over time – quantity (sum)</a:t>
            </a:r>
            <a:endParaRPr b="0" i="0" sz="4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0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b0ae6dd089_1_7"/>
          <p:cNvSpPr txBox="1"/>
          <p:nvPr>
            <p:ph type="ctrTitle"/>
          </p:nvPr>
        </p:nvSpPr>
        <p:spPr>
          <a:xfrm>
            <a:off x="1524000" y="1122369"/>
            <a:ext cx="9144000" cy="12150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Team Members</a:t>
            </a:r>
            <a:endParaRPr/>
          </a:p>
        </p:txBody>
      </p:sp>
      <p:sp>
        <p:nvSpPr>
          <p:cNvPr id="102" name="Google Shape;102;gb0ae6dd089_1_7"/>
          <p:cNvSpPr txBox="1"/>
          <p:nvPr>
            <p:ph idx="1" type="subTitle"/>
          </p:nvPr>
        </p:nvSpPr>
        <p:spPr>
          <a:xfrm>
            <a:off x="1524000" y="2601158"/>
            <a:ext cx="9144000" cy="2703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I</a:t>
            </a:r>
            <a:r>
              <a:rPr b="1" lang="en-US"/>
              <a:t>ntroduction/Background: </a:t>
            </a:r>
            <a:r>
              <a:rPr lang="en-US" sz="2600">
                <a:latin typeface="Times New Roman"/>
                <a:ea typeface="Times New Roman"/>
                <a:cs typeface="Times New Roman"/>
                <a:sym typeface="Times New Roman"/>
              </a:rPr>
              <a:t>Siying Chen</a:t>
            </a:r>
            <a:endParaRPr sz="2600"/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/>
              <a:t>Query 1:</a:t>
            </a:r>
            <a:r>
              <a:rPr lang="en-US" sz="2600"/>
              <a:t> </a:t>
            </a:r>
            <a:r>
              <a:rPr lang="en-US" sz="2600">
                <a:latin typeface="Times New Roman"/>
                <a:ea typeface="Times New Roman"/>
                <a:cs typeface="Times New Roman"/>
                <a:sym typeface="Times New Roman"/>
              </a:rPr>
              <a:t>Jinhui Liu</a:t>
            </a:r>
            <a:endParaRPr sz="2600"/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/>
              <a:t>Query 2:</a:t>
            </a:r>
            <a:r>
              <a:rPr lang="en-US"/>
              <a:t> </a:t>
            </a:r>
            <a:r>
              <a:rPr lang="en-US" sz="2600">
                <a:latin typeface="Times New Roman"/>
                <a:ea typeface="Times New Roman"/>
                <a:cs typeface="Times New Roman"/>
                <a:sym typeface="Times New Roman"/>
              </a:rPr>
              <a:t>Aleksander Sekowski</a:t>
            </a:r>
            <a:endParaRPr sz="2600"/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/>
              <a:t>Query 3: </a:t>
            </a:r>
            <a:r>
              <a:rPr lang="en-US"/>
              <a:t>Adrian Marroquin</a:t>
            </a:r>
            <a:endParaRPr/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/>
              <a:t>Query 4:</a:t>
            </a:r>
            <a:r>
              <a:rPr lang="en-US"/>
              <a:t> </a:t>
            </a:r>
            <a:r>
              <a:rPr lang="en-US" sz="2600">
                <a:latin typeface="Times New Roman"/>
                <a:ea typeface="Times New Roman"/>
                <a:cs typeface="Times New Roman"/>
                <a:sym typeface="Times New Roman"/>
              </a:rPr>
              <a:t>Fereshteh Mamaghani</a:t>
            </a:r>
            <a:endParaRPr sz="2600"/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4" name="Google Shape;424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201" y="101600"/>
            <a:ext cx="10655300" cy="6756400"/>
          </a:xfrm>
          <a:prstGeom prst="rect">
            <a:avLst/>
          </a:prstGeom>
          <a:noFill/>
          <a:ln>
            <a:noFill/>
          </a:ln>
        </p:spPr>
      </p:pic>
      <p:sp>
        <p:nvSpPr>
          <p:cNvPr id="425" name="Google Shape;425;p27"/>
          <p:cNvSpPr txBox="1"/>
          <p:nvPr>
            <p:ph type="title"/>
          </p:nvPr>
        </p:nvSpPr>
        <p:spPr>
          <a:xfrm>
            <a:off x="1028700" y="3905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USA Trend over time – quantity (average)</a:t>
            </a:r>
            <a:br>
              <a:rPr b="0" i="0" lang="en-US" sz="8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0"/>
                                        <p:tgtEl>
                                          <p:spTgt spid="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28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None/>
            </a:pPr>
            <a:r>
              <a:rPr lang="en-US" sz="5400"/>
              <a:t>Query 3 with Pig</a:t>
            </a:r>
            <a:endParaRPr/>
          </a:p>
        </p:txBody>
      </p:sp>
      <p:sp>
        <p:nvSpPr>
          <p:cNvPr id="431" name="Google Shape;431;p28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 sz="3200"/>
          </a:p>
        </p:txBody>
      </p:sp>
      <p:pic>
        <p:nvPicPr>
          <p:cNvPr id="432" name="Google Shape;432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17159" y="3725250"/>
            <a:ext cx="1945692" cy="1747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29"/>
          <p:cNvSpPr txBox="1"/>
          <p:nvPr>
            <p:ph type="title"/>
          </p:nvPr>
        </p:nvSpPr>
        <p:spPr>
          <a:xfrm>
            <a:off x="839788" y="365126"/>
            <a:ext cx="10515600" cy="92334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What we know so far…</a:t>
            </a:r>
            <a:endParaRPr/>
          </a:p>
        </p:txBody>
      </p:sp>
      <p:sp>
        <p:nvSpPr>
          <p:cNvPr id="438" name="Google Shape;438;p29"/>
          <p:cNvSpPr txBox="1"/>
          <p:nvPr>
            <p:ph idx="1" type="body"/>
          </p:nvPr>
        </p:nvSpPr>
        <p:spPr>
          <a:xfrm>
            <a:off x="590406" y="1303447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800"/>
              <a:t>#1 used drug = Oxycodone</a:t>
            </a:r>
            <a:endParaRPr/>
          </a:p>
        </p:txBody>
      </p:sp>
      <p:sp>
        <p:nvSpPr>
          <p:cNvPr id="439" name="Google Shape;439;p29"/>
          <p:cNvSpPr txBox="1"/>
          <p:nvPr>
            <p:ph idx="3" type="body"/>
          </p:nvPr>
        </p:nvSpPr>
        <p:spPr>
          <a:xfrm>
            <a:off x="6096000" y="1355186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800"/>
              <a:t>California one of the most affected states</a:t>
            </a:r>
            <a:endParaRPr/>
          </a:p>
        </p:txBody>
      </p:sp>
      <p:pic>
        <p:nvPicPr>
          <p:cNvPr id="440" name="Google Shape;440;p29"/>
          <p:cNvPicPr preferRelativeResize="0"/>
          <p:nvPr>
            <p:ph idx="2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0338" y="2505076"/>
            <a:ext cx="4750847" cy="2798444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" name="Google Shape;441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53244" y="2524448"/>
            <a:ext cx="5625944" cy="3660614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29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3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Distribution By City</a:t>
            </a:r>
            <a:endParaRPr/>
          </a:p>
        </p:txBody>
      </p:sp>
      <p:sp>
        <p:nvSpPr>
          <p:cNvPr id="448" name="Google Shape;448;p30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 sz="3200"/>
              <a:t>Where? </a:t>
            </a:r>
            <a:endParaRPr sz="3200">
              <a:solidFill>
                <a:srgbClr val="FF0000"/>
              </a:solidFill>
            </a:endParaRPr>
          </a:p>
        </p:txBody>
      </p:sp>
      <p:pic>
        <p:nvPicPr>
          <p:cNvPr descr="State of California CA outline laptop cup decal SVG Digital image 0" id="449" name="Google Shape;449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21582" y="2085749"/>
            <a:ext cx="2962835" cy="4186931"/>
          </a:xfrm>
          <a:prstGeom prst="rect">
            <a:avLst/>
          </a:prstGeom>
          <a:noFill/>
          <a:ln>
            <a:noFill/>
          </a:ln>
        </p:spPr>
      </p:pic>
      <p:pic>
        <p:nvPicPr>
          <p:cNvPr id="450" name="Google Shape;450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98617" y="2085749"/>
            <a:ext cx="3152224" cy="1938618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" name="Google Shape;451;p3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661452" y="3160059"/>
            <a:ext cx="3370029" cy="26134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31"/>
          <p:cNvSpPr txBox="1"/>
          <p:nvPr>
            <p:ph type="title"/>
          </p:nvPr>
        </p:nvSpPr>
        <p:spPr>
          <a:xfrm>
            <a:off x="838200" y="365125"/>
            <a:ext cx="10515600" cy="59937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Calibri"/>
              <a:buNone/>
            </a:pPr>
            <a:r>
              <a:rPr lang="en-US" sz="3563"/>
              <a:t>Code (1)</a:t>
            </a:r>
            <a:endParaRPr sz="3959"/>
          </a:p>
        </p:txBody>
      </p:sp>
      <p:sp>
        <p:nvSpPr>
          <p:cNvPr id="457" name="Google Shape;457;p31"/>
          <p:cNvSpPr txBox="1"/>
          <p:nvPr>
            <p:ph idx="1" type="body"/>
          </p:nvPr>
        </p:nvSpPr>
        <p:spPr>
          <a:xfrm>
            <a:off x="838200" y="964504"/>
            <a:ext cx="10515600" cy="52124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data = LOAD '/user/amarro15/practice/arcos_all_washpost1.tsv' AS (reporter_dea_no:chararray, reporter_bus_act:chararray, reporter_name:chararray, reporter_addl_co_info:chararray, reporter_address1:chararray, reporter_address2:chararray, reporter_city:chararray, reporter_state:chararray, reporter_zip:chararray, reporter_county:chararray, buyer_dea_no:chararray, buyer_bus_act:chararray, buyer_name:chararray, buyer_addl_co_info:chararray, order_form_no:chararray, correction_no:chararray, strength:int, transaction_date:chararray, calc_base_wt_in_gm:double, dosage_unit:int, transaction_id:chararray, product_name:chararray, ingredient_name:chararray, measure:chararray, ….</a:t>
            </a:r>
            <a:r>
              <a:rPr lang="en-US">
                <a:highlight>
                  <a:srgbClr val="FFFF00"/>
                </a:highlight>
              </a:rPr>
              <a:t>and so on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32"/>
          <p:cNvSpPr txBox="1"/>
          <p:nvPr>
            <p:ph type="title"/>
          </p:nvPr>
        </p:nvSpPr>
        <p:spPr>
          <a:xfrm>
            <a:off x="838200" y="365125"/>
            <a:ext cx="10515600" cy="7496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Code (2)</a:t>
            </a:r>
            <a:endParaRPr/>
          </a:p>
        </p:txBody>
      </p:sp>
      <p:sp>
        <p:nvSpPr>
          <p:cNvPr id="463" name="Google Shape;463;p32"/>
          <p:cNvSpPr txBox="1"/>
          <p:nvPr>
            <p:ph idx="1" type="body"/>
          </p:nvPr>
        </p:nvSpPr>
        <p:spPr>
          <a:xfrm>
            <a:off x="838200" y="1114816"/>
            <a:ext cx="10515600" cy="50621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drug_data = FILTER data BY drug_name == '</a:t>
            </a:r>
            <a:r>
              <a:rPr lang="en-US">
                <a:solidFill>
                  <a:srgbClr val="FF0000"/>
                </a:solidFill>
              </a:rPr>
              <a:t>OXYCODONE</a:t>
            </a:r>
            <a:r>
              <a:rPr lang="en-US"/>
              <a:t>'; 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california_subset = FILTER drug_data BY buyer_state == </a:t>
            </a:r>
            <a:r>
              <a:rPr lang="en-US">
                <a:solidFill>
                  <a:srgbClr val="FF0000"/>
                </a:solidFill>
              </a:rPr>
              <a:t>'CA' </a:t>
            </a:r>
            <a:r>
              <a:rPr lang="en-US"/>
              <a:t>AND reporter_bus_act == 'DISTRIBUTOR';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grouped = GROUP california_subset BY reporter_city;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totals  = FOREACH grouped GENERATE group, SUM(california_subset.quantity) AS city_count;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3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Code (3)</a:t>
            </a:r>
            <a:endParaRPr/>
          </a:p>
        </p:txBody>
      </p:sp>
      <p:sp>
        <p:nvSpPr>
          <p:cNvPr id="469" name="Google Shape;469;p3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sorted = ORDER totals BY city_count DESC;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top_ten = LIMIT sorted 100;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DUMP top_ten;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STORE top_ten INTO 'output/top_ten' USING PigStorage(',');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3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California’s Top Cities with Highest Distribution</a:t>
            </a:r>
            <a:endParaRPr/>
          </a:p>
        </p:txBody>
      </p:sp>
      <p:pic>
        <p:nvPicPr>
          <p:cNvPr descr="Chart&#10;&#10;Description automatically generated" id="475" name="Google Shape;475;p34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37792" y="1825625"/>
            <a:ext cx="8316416" cy="43513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3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Result (Map)</a:t>
            </a:r>
            <a:endParaRPr/>
          </a:p>
        </p:txBody>
      </p:sp>
      <p:pic>
        <p:nvPicPr>
          <p:cNvPr id="481" name="Google Shape;481;p35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74193" y="1825625"/>
            <a:ext cx="5643614" cy="43513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3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Virginia’s</a:t>
            </a:r>
            <a:r>
              <a:rPr lang="en-US"/>
              <a:t> Top Cities with Highest Distribution</a:t>
            </a:r>
            <a:endParaRPr/>
          </a:p>
        </p:txBody>
      </p:sp>
      <p:pic>
        <p:nvPicPr>
          <p:cNvPr descr="Chart, bar chart&#10;&#10;Description automatically generated" id="487" name="Google Shape;487;p36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42513" y="1825625"/>
            <a:ext cx="6506973" cy="43513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" name="Google Shape;107;gb0ae6dd089_1_13"/>
          <p:cNvGrpSpPr/>
          <p:nvPr/>
        </p:nvGrpSpPr>
        <p:grpSpPr>
          <a:xfrm>
            <a:off x="-417513" y="0"/>
            <a:ext cx="12584115" cy="6853238"/>
            <a:chOff x="-417513" y="0"/>
            <a:chExt cx="12584115" cy="6853238"/>
          </a:xfrm>
        </p:grpSpPr>
        <p:sp>
          <p:nvSpPr>
            <p:cNvPr id="108" name="Google Shape;108;gb0ae6dd089_1_13"/>
            <p:cNvSpPr/>
            <p:nvPr/>
          </p:nvSpPr>
          <p:spPr>
            <a:xfrm>
              <a:off x="1306513" y="0"/>
              <a:ext cx="3862388" cy="6843712"/>
            </a:xfrm>
            <a:custGeom>
              <a:rect b="b" l="l" r="r" t="t"/>
              <a:pathLst>
                <a:path extrusionOk="0" h="1440" w="813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cap="flat" cmpd="sng" w="9525">
              <a:solidFill>
                <a:schemeClr val="accent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" name="Google Shape;109;gb0ae6dd089_1_13"/>
            <p:cNvSpPr/>
            <p:nvPr/>
          </p:nvSpPr>
          <p:spPr>
            <a:xfrm>
              <a:off x="10626725" y="9525"/>
              <a:ext cx="1539875" cy="555625"/>
            </a:xfrm>
            <a:custGeom>
              <a:rect b="b" l="l" r="r" t="t"/>
              <a:pathLst>
                <a:path extrusionOk="0" h="117" w="324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accent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10;gb0ae6dd089_1_13"/>
            <p:cNvSpPr/>
            <p:nvPr/>
          </p:nvSpPr>
          <p:spPr>
            <a:xfrm>
              <a:off x="10247313" y="5013325"/>
              <a:ext cx="1919288" cy="1830388"/>
            </a:xfrm>
            <a:custGeom>
              <a:rect b="b" l="l" r="r" t="t"/>
              <a:pathLst>
                <a:path extrusionOk="0" h="385" w="404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cap="flat" cmpd="sng" w="9525">
              <a:solidFill>
                <a:schemeClr val="accent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1;gb0ae6dd089_1_13"/>
            <p:cNvSpPr/>
            <p:nvPr/>
          </p:nvSpPr>
          <p:spPr>
            <a:xfrm>
              <a:off x="1120775" y="0"/>
              <a:ext cx="3676651" cy="6843712"/>
            </a:xfrm>
            <a:custGeom>
              <a:rect b="b" l="l" r="r" t="t"/>
              <a:pathLst>
                <a:path extrusionOk="0" h="1440" w="774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cap="flat" cmpd="sng" w="9525">
              <a:solidFill>
                <a:schemeClr val="accent1">
                  <a:alpha val="17650"/>
                </a:schemeClr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2;gb0ae6dd089_1_13"/>
            <p:cNvSpPr/>
            <p:nvPr/>
          </p:nvSpPr>
          <p:spPr>
            <a:xfrm>
              <a:off x="11202988" y="9525"/>
              <a:ext cx="963613" cy="366713"/>
            </a:xfrm>
            <a:custGeom>
              <a:rect b="b" l="l" r="r" t="t"/>
              <a:pathLst>
                <a:path extrusionOk="0" h="77" w="203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accent1">
                  <a:alpha val="17650"/>
                </a:schemeClr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3;gb0ae6dd089_1_13"/>
            <p:cNvSpPr/>
            <p:nvPr/>
          </p:nvSpPr>
          <p:spPr>
            <a:xfrm>
              <a:off x="10494963" y="5275263"/>
              <a:ext cx="1666875" cy="1577975"/>
            </a:xfrm>
            <a:custGeom>
              <a:rect b="b" l="l" r="r" t="t"/>
              <a:pathLst>
                <a:path extrusionOk="0" h="332" w="351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cap="flat" cmpd="sng" w="9525">
              <a:solidFill>
                <a:schemeClr val="accent1">
                  <a:alpha val="17650"/>
                </a:schemeClr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4;gb0ae6dd089_1_13"/>
            <p:cNvSpPr/>
            <p:nvPr/>
          </p:nvSpPr>
          <p:spPr>
            <a:xfrm>
              <a:off x="1001713" y="0"/>
              <a:ext cx="3621089" cy="6843712"/>
            </a:xfrm>
            <a:custGeom>
              <a:rect b="b" l="l" r="r" t="t"/>
              <a:pathLst>
                <a:path extrusionOk="0" h="1440" w="762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cap="flat" cmpd="sng" w="9525">
              <a:solidFill>
                <a:schemeClr val="accent1">
                  <a:alpha val="1451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;gb0ae6dd089_1_13"/>
            <p:cNvSpPr/>
            <p:nvPr/>
          </p:nvSpPr>
          <p:spPr>
            <a:xfrm>
              <a:off x="11501438" y="9525"/>
              <a:ext cx="665163" cy="257175"/>
            </a:xfrm>
            <a:custGeom>
              <a:rect b="b" l="l" r="r" t="t"/>
              <a:pathLst>
                <a:path extrusionOk="0" h="54" w="140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accent1">
                  <a:alpha val="1451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;gb0ae6dd089_1_13"/>
            <p:cNvSpPr/>
            <p:nvPr/>
          </p:nvSpPr>
          <p:spPr>
            <a:xfrm>
              <a:off x="10641013" y="5408613"/>
              <a:ext cx="1525588" cy="1435100"/>
            </a:xfrm>
            <a:custGeom>
              <a:rect b="b" l="l" r="r" t="t"/>
              <a:pathLst>
                <a:path extrusionOk="0" h="302" w="321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cap="flat" cmpd="sng" w="9525">
              <a:solidFill>
                <a:schemeClr val="accent1">
                  <a:alpha val="1451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7;gb0ae6dd089_1_13"/>
            <p:cNvSpPr/>
            <p:nvPr/>
          </p:nvSpPr>
          <p:spPr>
            <a:xfrm>
              <a:off x="1001713" y="0"/>
              <a:ext cx="3244849" cy="6843712"/>
            </a:xfrm>
            <a:custGeom>
              <a:rect b="b" l="l" r="r" t="t"/>
              <a:pathLst>
                <a:path extrusionOk="0" h="1440" w="683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cap="flat" cmpd="sng" w="9525">
              <a:solidFill>
                <a:schemeClr val="accent1">
                  <a:alpha val="12549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8;gb0ae6dd089_1_13"/>
            <p:cNvSpPr/>
            <p:nvPr/>
          </p:nvSpPr>
          <p:spPr>
            <a:xfrm>
              <a:off x="10802938" y="5518150"/>
              <a:ext cx="1363663" cy="1325563"/>
            </a:xfrm>
            <a:custGeom>
              <a:rect b="b" l="l" r="r" t="t"/>
              <a:pathLst>
                <a:path extrusionOk="0" h="279" w="287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cap="flat" cmpd="sng" w="9525">
              <a:solidFill>
                <a:schemeClr val="accent1">
                  <a:alpha val="1137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9;gb0ae6dd089_1_13"/>
            <p:cNvSpPr/>
            <p:nvPr/>
          </p:nvSpPr>
          <p:spPr>
            <a:xfrm>
              <a:off x="889000" y="0"/>
              <a:ext cx="3230563" cy="6843712"/>
            </a:xfrm>
            <a:custGeom>
              <a:rect b="b" l="l" r="r" t="t"/>
              <a:pathLst>
                <a:path extrusionOk="0" h="1440" w="68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cap="flat" cmpd="sng" w="9525">
              <a:solidFill>
                <a:schemeClr val="accent1">
                  <a:alpha val="12549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20;gb0ae6dd089_1_13"/>
            <p:cNvSpPr/>
            <p:nvPr/>
          </p:nvSpPr>
          <p:spPr>
            <a:xfrm>
              <a:off x="10979150" y="5694363"/>
              <a:ext cx="1187450" cy="1149350"/>
            </a:xfrm>
            <a:custGeom>
              <a:rect b="b" l="l" r="r" t="t"/>
              <a:pathLst>
                <a:path extrusionOk="0" h="242" w="250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cap="flat" cmpd="sng" w="9525">
              <a:solidFill>
                <a:schemeClr val="accent1">
                  <a:alpha val="941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21;gb0ae6dd089_1_13"/>
            <p:cNvSpPr/>
            <p:nvPr/>
          </p:nvSpPr>
          <p:spPr>
            <a:xfrm>
              <a:off x="484188" y="0"/>
              <a:ext cx="3421064" cy="6843712"/>
            </a:xfrm>
            <a:custGeom>
              <a:rect b="b" l="l" r="r" t="t"/>
              <a:pathLst>
                <a:path extrusionOk="0" h="1440" w="72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cap="flat" cmpd="sng" w="9525">
              <a:solidFill>
                <a:schemeClr val="accent1">
                  <a:alpha val="1137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22;gb0ae6dd089_1_13"/>
            <p:cNvSpPr/>
            <p:nvPr/>
          </p:nvSpPr>
          <p:spPr>
            <a:xfrm>
              <a:off x="11287125" y="6049963"/>
              <a:ext cx="879475" cy="793750"/>
            </a:xfrm>
            <a:custGeom>
              <a:rect b="b" l="l" r="r" t="t"/>
              <a:pathLst>
                <a:path extrusionOk="0" h="167" w="185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cap="flat" cmpd="sng" w="9525">
              <a:solidFill>
                <a:schemeClr val="accent1">
                  <a:alpha val="745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23;gb0ae6dd089_1_13"/>
            <p:cNvSpPr/>
            <p:nvPr/>
          </p:nvSpPr>
          <p:spPr>
            <a:xfrm>
              <a:off x="598488" y="0"/>
              <a:ext cx="2717799" cy="6843712"/>
            </a:xfrm>
            <a:custGeom>
              <a:rect b="b" l="l" r="r" t="t"/>
              <a:pathLst>
                <a:path extrusionOk="0" h="1440" w="572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cap="flat" cmpd="sng" w="12700">
              <a:solidFill>
                <a:schemeClr val="accent1">
                  <a:alpha val="11370"/>
                </a:schemeClr>
              </a:solidFill>
              <a:prstDash val="dashDot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24;gb0ae6dd089_1_13"/>
            <p:cNvSpPr/>
            <p:nvPr/>
          </p:nvSpPr>
          <p:spPr>
            <a:xfrm>
              <a:off x="261938" y="0"/>
              <a:ext cx="2944812" cy="6843712"/>
            </a:xfrm>
            <a:custGeom>
              <a:rect b="b" l="l" r="r" t="t"/>
              <a:pathLst>
                <a:path extrusionOk="0" h="1440" w="62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cap="flat" cmpd="sng" w="9525">
              <a:solidFill>
                <a:schemeClr val="accent1">
                  <a:alpha val="11370"/>
                </a:schemeClr>
              </a:solidFill>
              <a:prstDash val="lgDash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25;gb0ae6dd089_1_13"/>
            <p:cNvSpPr/>
            <p:nvPr/>
          </p:nvSpPr>
          <p:spPr>
            <a:xfrm>
              <a:off x="-417513" y="0"/>
              <a:ext cx="2403475" cy="6843712"/>
            </a:xfrm>
            <a:custGeom>
              <a:rect b="b" l="l" r="r" t="t"/>
              <a:pathLst>
                <a:path extrusionOk="0" h="1440" w="506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cap="flat" cmpd="sng" w="9525">
              <a:solidFill>
                <a:schemeClr val="accent1">
                  <a:alpha val="1059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26;gb0ae6dd089_1_13"/>
            <p:cNvSpPr/>
            <p:nvPr/>
          </p:nvSpPr>
          <p:spPr>
            <a:xfrm>
              <a:off x="14288" y="9525"/>
              <a:ext cx="1771650" cy="3198813"/>
            </a:xfrm>
            <a:custGeom>
              <a:rect b="b" l="l" r="r" t="t"/>
              <a:pathLst>
                <a:path extrusionOk="0" h="673" w="3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cap="flat" cmpd="sng" w="9525">
              <a:solidFill>
                <a:schemeClr val="accent1">
                  <a:alpha val="941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127;gb0ae6dd089_1_13"/>
            <p:cNvSpPr/>
            <p:nvPr/>
          </p:nvSpPr>
          <p:spPr>
            <a:xfrm>
              <a:off x="4763" y="6016625"/>
              <a:ext cx="214313" cy="827088"/>
            </a:xfrm>
            <a:custGeom>
              <a:rect b="b" l="l" r="r" t="t"/>
              <a:pathLst>
                <a:path extrusionOk="0" h="174" w="45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cap="flat" cmpd="sng" w="9525">
              <a:solidFill>
                <a:schemeClr val="accent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28;gb0ae6dd089_1_13"/>
            <p:cNvSpPr/>
            <p:nvPr/>
          </p:nvSpPr>
          <p:spPr>
            <a:xfrm>
              <a:off x="14288" y="0"/>
              <a:ext cx="1562100" cy="2228850"/>
            </a:xfrm>
            <a:custGeom>
              <a:rect b="b" l="l" r="r" t="t"/>
              <a:pathLst>
                <a:path extrusionOk="0" h="469" w="32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cap="flat" cmpd="sng" w="9525">
              <a:solidFill>
                <a:schemeClr val="accent1">
                  <a:alpha val="745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9" name="Google Shape;129;gb0ae6dd089_1_13"/>
          <p:cNvSpPr txBox="1"/>
          <p:nvPr>
            <p:ph type="title"/>
          </p:nvPr>
        </p:nvSpPr>
        <p:spPr>
          <a:xfrm>
            <a:off x="4147380" y="11"/>
            <a:ext cx="6675000" cy="1353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Dataset Details</a:t>
            </a:r>
            <a:endParaRPr/>
          </a:p>
        </p:txBody>
      </p:sp>
      <p:sp>
        <p:nvSpPr>
          <p:cNvPr id="130" name="Google Shape;130;gb0ae6dd089_1_13"/>
          <p:cNvSpPr txBox="1"/>
          <p:nvPr>
            <p:ph idx="1" type="body"/>
          </p:nvPr>
        </p:nvSpPr>
        <p:spPr>
          <a:xfrm>
            <a:off x="3352800" y="2103375"/>
            <a:ext cx="8152200" cy="430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Name: Pain Pills in the USA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Size: 12GB subset from 74GB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Source: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https://www.kaggle.com/paultimothymooney/pain-pills-in-the-usa</a:t>
            </a:r>
            <a:endParaRPr/>
          </a:p>
          <a:p>
            <a:pPr indent="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Github: </a:t>
            </a:r>
            <a:r>
              <a:rPr lang="en-US" u="sng">
                <a:solidFill>
                  <a:schemeClr val="hlink"/>
                </a:solidFill>
                <a:hlinkClick r:id="rId4"/>
              </a:rPr>
              <a:t>https://github.com/aleksUIX/CIS5200-team5</a:t>
            </a:r>
            <a:endParaRPr/>
          </a:p>
          <a:p>
            <a:pPr indent="-889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t/>
            </a:r>
            <a:endParaRPr sz="22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3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Top Distributed Cities (Virginia)</a:t>
            </a:r>
            <a:endParaRPr/>
          </a:p>
        </p:txBody>
      </p:sp>
      <p:pic>
        <p:nvPicPr>
          <p:cNvPr descr="Map&#10;&#10;Description automatically generated" id="493" name="Google Shape;493;p37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09006" y="1825625"/>
            <a:ext cx="5373987" cy="43513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3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Kentucky’s</a:t>
            </a:r>
            <a:r>
              <a:rPr lang="en-US"/>
              <a:t> Top Cities with highest Distribution</a:t>
            </a:r>
            <a:endParaRPr/>
          </a:p>
        </p:txBody>
      </p:sp>
      <p:pic>
        <p:nvPicPr>
          <p:cNvPr descr="Chart, bar chart, funnel chart&#10;&#10;Description automatically generated" id="499" name="Google Shape;499;p38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66182" y="1825625"/>
            <a:ext cx="6459636" cy="43513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3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Top Distributed Cities (Kentucky)</a:t>
            </a:r>
            <a:endParaRPr/>
          </a:p>
        </p:txBody>
      </p:sp>
      <p:pic>
        <p:nvPicPr>
          <p:cNvPr descr="A picture containing map&#10;&#10;Description automatically generated" id="505" name="Google Shape;505;p39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43169" y="1825625"/>
            <a:ext cx="5105662" cy="43513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40"/>
          <p:cNvSpPr txBox="1"/>
          <p:nvPr>
            <p:ph type="ctrTitle"/>
          </p:nvPr>
        </p:nvSpPr>
        <p:spPr>
          <a:xfrm>
            <a:off x="5112275" y="723900"/>
            <a:ext cx="5998840" cy="197126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b="1" lang="en-US" sz="4680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Pain pills in the USA</a:t>
            </a:r>
            <a:br>
              <a:rPr b="1" lang="en-US" sz="4680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b="1" lang="en-US" sz="4680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From The Washington Post | Kaggle</a:t>
            </a:r>
            <a:endParaRPr b="1" sz="4680">
              <a:solidFill>
                <a:srgbClr val="0070C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11" name="Google Shape;511;p40"/>
          <p:cNvSpPr txBox="1"/>
          <p:nvPr>
            <p:ph idx="1" type="subTitle"/>
          </p:nvPr>
        </p:nvSpPr>
        <p:spPr>
          <a:xfrm>
            <a:off x="5354955" y="4067032"/>
            <a:ext cx="5998840" cy="20670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en-US" sz="3200">
                <a:latin typeface="Times New Roman"/>
                <a:ea typeface="Times New Roman"/>
                <a:cs typeface="Times New Roman"/>
                <a:sym typeface="Times New Roman"/>
              </a:rPr>
              <a:t>ETL for ARCOS section of buyers of pain pills’ Components and their transactions in the USA</a:t>
            </a:r>
            <a:endParaRPr/>
          </a:p>
          <a:p>
            <a:pPr indent="0" lvl="0" marL="0" marR="0" rtl="0" algn="l">
              <a:lnSpc>
                <a:spcPct val="80000"/>
              </a:lnSpc>
              <a:spcBef>
                <a:spcPts val="1000"/>
              </a:spcBef>
              <a:spcAft>
                <a:spcPts val="1000"/>
              </a:spcAft>
              <a:buSzPts val="2400"/>
              <a:buNone/>
            </a:pPr>
            <a:r>
              <a:rPr b="1" lang="en-US" sz="3200">
                <a:latin typeface="Times New Roman"/>
                <a:ea typeface="Times New Roman"/>
                <a:cs typeface="Times New Roman"/>
                <a:sym typeface="Times New Roman"/>
              </a:rPr>
              <a:t>(Query4)</a:t>
            </a:r>
            <a:endParaRPr sz="3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12" name="Google Shape;512;p40"/>
          <p:cNvPicPr preferRelativeResize="0"/>
          <p:nvPr/>
        </p:nvPicPr>
        <p:blipFill rotWithShape="1">
          <a:blip r:embed="rId3">
            <a:alphaModFix/>
          </a:blip>
          <a:srcRect b="0" l="13597" r="13596" t="0"/>
          <a:stretch/>
        </p:blipFill>
        <p:spPr>
          <a:xfrm>
            <a:off x="20" y="10"/>
            <a:ext cx="4992985" cy="6857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41"/>
          <p:cNvSpPr txBox="1"/>
          <p:nvPr>
            <p:ph type="title"/>
          </p:nvPr>
        </p:nvSpPr>
        <p:spPr>
          <a:xfrm>
            <a:off x="278296" y="17339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Objective	</a:t>
            </a:r>
            <a:endParaRPr>
              <a:solidFill>
                <a:srgbClr val="0070C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18" name="Google Shape;518;p41"/>
          <p:cNvSpPr txBox="1"/>
          <p:nvPr>
            <p:ph idx="1" type="body"/>
          </p:nvPr>
        </p:nvSpPr>
        <p:spPr>
          <a:xfrm>
            <a:off x="119270" y="1222815"/>
            <a:ext cx="11582400" cy="23913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3600">
                <a:solidFill>
                  <a:srgbClr val="26262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Analysis of distribution of every buyer of controlled drugs for the top N buyers</a:t>
            </a:r>
            <a:endParaRPr/>
          </a:p>
          <a:p>
            <a:pPr indent="-342900" lvl="1" marL="91440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 sz="2800">
                <a:solidFill>
                  <a:srgbClr val="26262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Buyers Locations</a:t>
            </a:r>
            <a:endParaRPr/>
          </a:p>
          <a:p>
            <a:pPr indent="-342900" lvl="1" marL="91440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 sz="2800">
                <a:solidFill>
                  <a:srgbClr val="26262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Date of Top N transaction</a:t>
            </a:r>
            <a:endParaRPr/>
          </a:p>
          <a:p>
            <a:pPr indent="-342900" lvl="1" marL="91440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 sz="2800">
                <a:solidFill>
                  <a:srgbClr val="26262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Amount of Top N transaction</a:t>
            </a:r>
            <a:endParaRPr sz="2800">
              <a:solidFill>
                <a:srgbClr val="26262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rgbClr val="26262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19" name="Google Shape;519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27374" y="2413424"/>
            <a:ext cx="6864625" cy="4444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42"/>
          <p:cNvSpPr txBox="1"/>
          <p:nvPr>
            <p:ph type="title"/>
          </p:nvPr>
        </p:nvSpPr>
        <p:spPr>
          <a:xfrm>
            <a:off x="361122" y="192847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Preparing the data for the Queries</a:t>
            </a:r>
            <a:endParaRPr>
              <a:solidFill>
                <a:srgbClr val="0070C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25" name="Google Shape;525;p42"/>
          <p:cNvSpPr txBox="1"/>
          <p:nvPr>
            <p:ph idx="1" type="body"/>
          </p:nvPr>
        </p:nvSpPr>
        <p:spPr>
          <a:xfrm>
            <a:off x="215348" y="1335294"/>
            <a:ext cx="10515600" cy="14211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2590">
                <a:solidFill>
                  <a:srgbClr val="26262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Original data is a tsv file with 42 columns</a:t>
            </a:r>
            <a:endParaRPr/>
          </a:p>
          <a:p>
            <a:pPr indent="-342900" lvl="0" marL="45720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2590">
                <a:solidFill>
                  <a:srgbClr val="26262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13 columns are interesting for the queries </a:t>
            </a:r>
            <a:endParaRPr/>
          </a:p>
          <a:p>
            <a:pPr indent="-342900" lvl="0" marL="45720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2590">
                <a:solidFill>
                  <a:srgbClr val="26262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main table is created in hive that include everything in the data</a:t>
            </a:r>
            <a:endParaRPr sz="2590">
              <a:solidFill>
                <a:srgbClr val="26262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28600" lvl="0" marL="45720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sz="2590">
              <a:solidFill>
                <a:srgbClr val="26262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526" name="Google Shape;526;p42"/>
          <p:cNvGraphicFramePr/>
          <p:nvPr/>
        </p:nvGraphicFramePr>
        <p:xfrm>
          <a:off x="1345372" y="294112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{7E9691FF-ECA4-4B8D-ACB9-CCA4831C7AA2}</a:tableStyleId>
              </a:tblPr>
              <a:tblGrid>
                <a:gridCol w="2304625"/>
                <a:gridCol w="2161850"/>
                <a:gridCol w="2355600"/>
                <a:gridCol w="2977650"/>
              </a:tblGrid>
              <a:tr h="213100"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2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CREATE  TABLE if not exists pain_pills (</a:t>
                      </a:r>
                      <a:endParaRPr/>
                    </a:p>
                  </a:txBody>
                  <a:tcPr marT="0" marB="0" marR="0" marL="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31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2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REPORTER_DEA_NO  STRING , </a:t>
                      </a:r>
                      <a:endParaRPr/>
                    </a:p>
                  </a:txBody>
                  <a:tcPr marT="0" marB="0" marR="0" marL="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2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BUYER_ADDL_CO_INFO STRING , </a:t>
                      </a:r>
                      <a:endParaRPr/>
                    </a:p>
                  </a:txBody>
                  <a:tcPr marT="0" marB="0" marR="0" marL="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2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ORDER_FORM_NO INT , </a:t>
                      </a:r>
                      <a:endParaRPr/>
                    </a:p>
                  </a:txBody>
                  <a:tcPr marT="0" marB="0" marR="0" marL="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2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ROW FORMAT DELIMITED</a:t>
                      </a:r>
                      <a:endParaRPr/>
                    </a:p>
                  </a:txBody>
                  <a:tcPr marT="0" marB="0" marR="0" marL="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31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2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REPORTER_BUS_ACT STRING , </a:t>
                      </a:r>
                      <a:endParaRPr/>
                    </a:p>
                  </a:txBody>
                  <a:tcPr marT="0" marB="0" marR="0" marL="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2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BUYER_ADDRESS1 STRING , </a:t>
                      </a:r>
                      <a:endParaRPr/>
                    </a:p>
                  </a:txBody>
                  <a:tcPr marT="0" marB="0" marR="0" marL="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2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CORRECTION_NO INT , </a:t>
                      </a:r>
                      <a:endParaRPr/>
                    </a:p>
                  </a:txBody>
                  <a:tcPr marT="0" marB="0" marR="0" marL="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2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FIELDS TERMINATED BY '\t'</a:t>
                      </a:r>
                      <a:endParaRPr/>
                    </a:p>
                  </a:txBody>
                  <a:tcPr marT="0" marB="0" marR="0" marL="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31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2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REPORTER_NAME STRING , </a:t>
                      </a:r>
                      <a:endParaRPr/>
                    </a:p>
                  </a:txBody>
                  <a:tcPr marT="0" marB="0" marR="0" marL="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2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BUYER_ADDRESS2 STRING , </a:t>
                      </a:r>
                      <a:endParaRPr/>
                    </a:p>
                  </a:txBody>
                  <a:tcPr marT="0" marB="0" marR="0" marL="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2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STRENGTH INT , </a:t>
                      </a:r>
                      <a:endParaRPr/>
                    </a:p>
                  </a:txBody>
                  <a:tcPr marT="0" marB="0" marR="0" marL="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2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STORED AS TEXTFILE</a:t>
                      </a:r>
                      <a:endParaRPr/>
                    </a:p>
                  </a:txBody>
                  <a:tcPr marT="0" marB="0" marR="0" marL="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91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2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REPORTER_ADDL_CO_INFO STRING , </a:t>
                      </a:r>
                      <a:endParaRPr/>
                    </a:p>
                  </a:txBody>
                  <a:tcPr marT="0" marB="0" marR="0" marL="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2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BUYER_CITY STRING , </a:t>
                      </a:r>
                      <a:endParaRPr/>
                    </a:p>
                  </a:txBody>
                  <a:tcPr marT="0" marB="0" marR="0" marL="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2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TRANSACTION_DATE STRING , </a:t>
                      </a:r>
                      <a:endParaRPr/>
                    </a:p>
                  </a:txBody>
                  <a:tcPr marT="0" marB="0" marR="0" marL="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2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LOCATION "/user/fmamagh2/Group5"</a:t>
                      </a:r>
                      <a:endParaRPr/>
                    </a:p>
                  </a:txBody>
                  <a:tcPr marT="0" marB="0" marR="0" marL="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31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2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REPORTER_ADDRESS1 STRING , </a:t>
                      </a:r>
                      <a:endParaRPr/>
                    </a:p>
                  </a:txBody>
                  <a:tcPr marT="0" marB="0" marR="0" marL="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2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BUYER_STATE STRING , </a:t>
                      </a:r>
                      <a:endParaRPr/>
                    </a:p>
                  </a:txBody>
                  <a:tcPr marT="0" marB="0" marR="0" marL="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2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CALC_BASE_WT_IN_GM FLOAT , </a:t>
                      </a:r>
                      <a:endParaRPr/>
                    </a:p>
                  </a:txBody>
                  <a:tcPr marT="0" marB="0" marR="0" marL="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2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TBLPROPERTIES ('skip.header.line.count'='1');</a:t>
                      </a:r>
                      <a:endParaRPr/>
                    </a:p>
                  </a:txBody>
                  <a:tcPr marT="0" marB="0" marR="0" marL="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31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2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REPORTER_ADDRESS2 STRING , </a:t>
                      </a:r>
                      <a:endParaRPr/>
                    </a:p>
                  </a:txBody>
                  <a:tcPr marT="0" marB="0" marR="0" marL="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2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BUYER_ZIP STRING , </a:t>
                      </a:r>
                      <a:endParaRPr/>
                    </a:p>
                  </a:txBody>
                  <a:tcPr marT="0" marB="0" marR="0" marL="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2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DOSAGE_UNIT INT , </a:t>
                      </a:r>
                      <a:endParaRPr/>
                    </a:p>
                  </a:txBody>
                  <a:tcPr marT="0" marB="0" marR="0" marL="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31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2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REPORTER_CITY STRING , </a:t>
                      </a:r>
                      <a:endParaRPr/>
                    </a:p>
                  </a:txBody>
                  <a:tcPr marT="0" marB="0" marR="0" marL="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2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BUYER_COUNTY STRING , </a:t>
                      </a:r>
                      <a:endParaRPr/>
                    </a:p>
                  </a:txBody>
                  <a:tcPr marT="0" marB="0" marR="0" marL="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2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TRANSACTION_ID INT , </a:t>
                      </a:r>
                      <a:endParaRPr/>
                    </a:p>
                  </a:txBody>
                  <a:tcPr marT="0" marB="0" marR="0" marL="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31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2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REPORTER_STATE STRING , </a:t>
                      </a:r>
                      <a:endParaRPr/>
                    </a:p>
                  </a:txBody>
                  <a:tcPr marT="0" marB="0" marR="0" marL="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2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TRANSACTION_CODE STRING , </a:t>
                      </a:r>
                      <a:endParaRPr/>
                    </a:p>
                  </a:txBody>
                  <a:tcPr marT="0" marB="0" marR="0" marL="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2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Product_Name STRING , </a:t>
                      </a:r>
                      <a:endParaRPr/>
                    </a:p>
                  </a:txBody>
                  <a:tcPr marT="0" marB="0" marR="0" marL="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31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2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REPORTER_ZIP STRING , </a:t>
                      </a:r>
                      <a:endParaRPr/>
                    </a:p>
                  </a:txBody>
                  <a:tcPr marT="0" marB="0" marR="0" marL="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2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DRUG_CODE INT , </a:t>
                      </a:r>
                      <a:endParaRPr/>
                    </a:p>
                  </a:txBody>
                  <a:tcPr marT="0" marB="0" marR="0" marL="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2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Ingredient_Name STRING , </a:t>
                      </a:r>
                      <a:endParaRPr/>
                    </a:p>
                  </a:txBody>
                  <a:tcPr marT="0" marB="0" marR="0" marL="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31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2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REPORTER_COUNTY STRING , </a:t>
                      </a:r>
                      <a:endParaRPr/>
                    </a:p>
                  </a:txBody>
                  <a:tcPr marT="0" marB="0" marR="0" marL="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2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NDC_NO BIGINT , </a:t>
                      </a:r>
                      <a:endParaRPr/>
                    </a:p>
                  </a:txBody>
                  <a:tcPr marT="0" marB="0" marR="0" marL="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2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Measure STRING , </a:t>
                      </a:r>
                      <a:endParaRPr/>
                    </a:p>
                  </a:txBody>
                  <a:tcPr marT="0" marB="0" marR="0" marL="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31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2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BUYER_DEA_NO STRING , </a:t>
                      </a:r>
                      <a:endParaRPr/>
                    </a:p>
                  </a:txBody>
                  <a:tcPr marT="0" marB="0" marR="0" marL="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2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DRUG_NAME STRING , </a:t>
                      </a:r>
                      <a:endParaRPr/>
                    </a:p>
                  </a:txBody>
                  <a:tcPr marT="0" marB="0" marR="0" marL="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2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MME_Conversion_Factor INT , </a:t>
                      </a:r>
                      <a:endParaRPr/>
                    </a:p>
                  </a:txBody>
                  <a:tcPr marT="0" marB="0" marR="0" marL="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31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2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BUYER_BUS_ACT STRING , </a:t>
                      </a:r>
                      <a:endParaRPr/>
                    </a:p>
                  </a:txBody>
                  <a:tcPr marT="0" marB="0" marR="0" marL="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2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QUANTITY INT , </a:t>
                      </a:r>
                      <a:endParaRPr/>
                    </a:p>
                  </a:txBody>
                  <a:tcPr marT="0" marB="0" marR="0" marL="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2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Combined_Labeler_Name STRING , </a:t>
                      </a:r>
                      <a:endParaRPr/>
                    </a:p>
                  </a:txBody>
                  <a:tcPr marT="0" marB="0" marR="0" marL="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31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2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BUYER_NAME STRING , </a:t>
                      </a:r>
                      <a:endParaRPr/>
                    </a:p>
                  </a:txBody>
                  <a:tcPr marT="0" marB="0" marR="0" marL="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2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UNIT INT , </a:t>
                      </a:r>
                      <a:endParaRPr/>
                    </a:p>
                  </a:txBody>
                  <a:tcPr marT="0" marB="0" marR="0" marL="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2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Revised_Company_Name STRING , </a:t>
                      </a:r>
                      <a:endParaRPr/>
                    </a:p>
                  </a:txBody>
                  <a:tcPr marT="0" marB="0" marR="0" marL="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31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2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ACTION_INDICATOR INT , </a:t>
                      </a:r>
                      <a:endParaRPr/>
                    </a:p>
                  </a:txBody>
                  <a:tcPr marT="0" marB="0" marR="0" marL="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2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Reporter_family STRING , </a:t>
                      </a:r>
                      <a:endParaRPr/>
                    </a:p>
                  </a:txBody>
                  <a:tcPr marT="0" marB="0" marR="0" marL="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31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2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dos_str INT)</a:t>
                      </a:r>
                      <a:endParaRPr/>
                    </a:p>
                  </a:txBody>
                  <a:tcPr marT="0" marB="0" marR="0" marL="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43"/>
          <p:cNvSpPr txBox="1"/>
          <p:nvPr/>
        </p:nvSpPr>
        <p:spPr>
          <a:xfrm>
            <a:off x="96078" y="169604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40"/>
              <a:buFont typeface="Arial"/>
              <a:buNone/>
            </a:pPr>
            <a:r>
              <a:rPr b="0" i="0" lang="en-US" sz="3740" u="none" cap="none" strike="noStrike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Connecting to pig interactive mode using Grunt Shell and sharing data between Hive and Pig by HCatalog</a:t>
            </a:r>
            <a:endParaRPr b="0" i="0" sz="3740" u="none" cap="none" strike="noStrike">
              <a:solidFill>
                <a:srgbClr val="0070C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32" name="Google Shape;532;p43"/>
          <p:cNvSpPr txBox="1"/>
          <p:nvPr>
            <p:ph idx="1" type="body"/>
          </p:nvPr>
        </p:nvSpPr>
        <p:spPr>
          <a:xfrm>
            <a:off x="599661" y="1273069"/>
            <a:ext cx="10515600" cy="193383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2590">
                <a:latin typeface="Times New Roman"/>
                <a:ea typeface="Times New Roman"/>
                <a:cs typeface="Times New Roman"/>
                <a:sym typeface="Times New Roman"/>
              </a:rPr>
              <a:t>pig –useHCatalog</a:t>
            </a:r>
            <a:endParaRPr sz="259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2590">
                <a:latin typeface="Times New Roman"/>
                <a:ea typeface="Times New Roman"/>
                <a:cs typeface="Times New Roman"/>
                <a:sym typeface="Times New Roman"/>
              </a:rPr>
              <a:t>Load all data into pig based on hive database</a:t>
            </a:r>
            <a:endParaRPr/>
          </a:p>
          <a:p>
            <a:pPr indent="-342900" lvl="0" marL="4572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2590">
                <a:latin typeface="Times New Roman"/>
                <a:ea typeface="Times New Roman"/>
                <a:cs typeface="Times New Roman"/>
                <a:sym typeface="Times New Roman"/>
              </a:rPr>
              <a:t>Extract the interesting fields for ETL Processing</a:t>
            </a:r>
            <a:endParaRPr/>
          </a:p>
          <a:p>
            <a:pPr indent="0" lvl="0" marL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259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/>
          </a:p>
        </p:txBody>
      </p:sp>
      <p:sp>
        <p:nvSpPr>
          <p:cNvPr id="533" name="Google Shape;533;p43"/>
          <p:cNvSpPr txBox="1"/>
          <p:nvPr/>
        </p:nvSpPr>
        <p:spPr>
          <a:xfrm>
            <a:off x="215030" y="2718078"/>
            <a:ext cx="10727952" cy="39703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pig -useHCatalog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 = LOAD 'fmamagh2.pain_pills' using org.apache.hive.hcatalog.pig.HCatLoader();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Buyers = foreach data generate buyer_dea_no, buyer_bus_act,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buyer_name, buyer_address1,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buyer_address2, buyer_city,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buyer_state, buyer_zip, buyer_county,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drug_code, drug_name, quantity,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transaction_date;</a:t>
            </a:r>
            <a:endParaRPr/>
          </a:p>
        </p:txBody>
      </p:sp>
      <p:pic>
        <p:nvPicPr>
          <p:cNvPr id="534" name="Google Shape;534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05600" y="4747846"/>
            <a:ext cx="5486400" cy="21101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44"/>
          <p:cNvSpPr txBox="1"/>
          <p:nvPr>
            <p:ph type="title"/>
          </p:nvPr>
        </p:nvSpPr>
        <p:spPr>
          <a:xfrm>
            <a:off x="374374" y="139838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Filtering Data Based on Types of Drugs</a:t>
            </a:r>
            <a:endParaRPr>
              <a:solidFill>
                <a:srgbClr val="0070C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40" name="Google Shape;540;p44"/>
          <p:cNvSpPr txBox="1"/>
          <p:nvPr>
            <p:ph idx="1" type="body"/>
          </p:nvPr>
        </p:nvSpPr>
        <p:spPr>
          <a:xfrm>
            <a:off x="355324" y="1822450"/>
            <a:ext cx="3839817" cy="4935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2380"/>
              <a:t>Two categories of drugs</a:t>
            </a:r>
            <a:endParaRPr/>
          </a:p>
        </p:txBody>
      </p:sp>
      <p:sp>
        <p:nvSpPr>
          <p:cNvPr id="541" name="Google Shape;541;p44"/>
          <p:cNvSpPr txBox="1"/>
          <p:nvPr/>
        </p:nvSpPr>
        <p:spPr>
          <a:xfrm>
            <a:off x="355324" y="2367375"/>
            <a:ext cx="6096000" cy="2579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 = foreach Buyers generate drug_code, drug_name;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Drugname = DISTINCT c;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dump Drugname;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(9143,OXYCODONE)</a:t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(,DRUG_NAME)</a:t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(9193,HYDROCODONE)</a:t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42" name="Google Shape;542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4374" y="4943757"/>
            <a:ext cx="3028950" cy="1514475"/>
          </a:xfrm>
          <a:prstGeom prst="rect">
            <a:avLst/>
          </a:prstGeom>
          <a:noFill/>
          <a:ln>
            <a:noFill/>
          </a:ln>
        </p:spPr>
      </p:pic>
      <p:sp>
        <p:nvSpPr>
          <p:cNvPr id="543" name="Google Shape;543;p44"/>
          <p:cNvSpPr txBox="1"/>
          <p:nvPr/>
        </p:nvSpPr>
        <p:spPr>
          <a:xfrm>
            <a:off x="6096000" y="1771029"/>
            <a:ext cx="6096000" cy="7983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Split the Buyers based on their drug category purchase</a:t>
            </a:r>
            <a:endParaRPr b="0" i="0" sz="2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44" name="Google Shape;544;p44"/>
          <p:cNvSpPr txBox="1"/>
          <p:nvPr/>
        </p:nvSpPr>
        <p:spPr>
          <a:xfrm>
            <a:off x="6273662" y="2617580"/>
            <a:ext cx="6096000" cy="11333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SPLIT Buyers INTO B_OXY IF drug_name == 'OXYCODONE', B_HYDRO IF drug_name == 'HYDROCODONE' ;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45"/>
          <p:cNvSpPr txBox="1"/>
          <p:nvPr>
            <p:ph type="title"/>
          </p:nvPr>
        </p:nvSpPr>
        <p:spPr>
          <a:xfrm>
            <a:off x="374374" y="139838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Extracting the top 100 Buyers of Oxycodone</a:t>
            </a:r>
            <a:endParaRPr>
              <a:solidFill>
                <a:srgbClr val="0070C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50" name="Google Shape;550;p45"/>
          <p:cNvSpPr txBox="1"/>
          <p:nvPr/>
        </p:nvSpPr>
        <p:spPr>
          <a:xfrm>
            <a:off x="306457" y="1189520"/>
            <a:ext cx="11579085" cy="52629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bo1 = foreach B_OXY generate buyer_dea_no, drug_name, quantity;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bo2 = group bo1 by buyer_dea_no;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describe bo2;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bo_total = foreach bo2 generate group, SUM(bo1.quantity) As total;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bo_sort = ORDER bo_total BY total desc;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bo100 = limit bo_sort 100;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oxy_total1 = JOIN bo100 BY group, boName BY buyer_dea_no;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oxy_total2 = foreach oxy_total1 generate boName::buyer_dea_no AS buyer_dea_no , boName::buyer_name AS buyer_name , boName::drug_name AS drug_name , bo100::total AS total;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oxy_total100 = ORDER oxy_total2 BY total DESC;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STORE oxy_total100 INTO 'Buyers/oxytotal';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46"/>
          <p:cNvSpPr txBox="1"/>
          <p:nvPr>
            <p:ph type="title"/>
          </p:nvPr>
        </p:nvSpPr>
        <p:spPr>
          <a:xfrm>
            <a:off x="0" y="0"/>
            <a:ext cx="10515600" cy="81595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Top 100 Buyers of Oxycodone</a:t>
            </a:r>
            <a:endParaRPr/>
          </a:p>
        </p:txBody>
      </p:sp>
      <p:pic>
        <p:nvPicPr>
          <p:cNvPr descr="Graphical user interface, chart, application&#10;&#10;Description automatically generated" id="556" name="Google Shape;556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4070" y="719237"/>
            <a:ext cx="11392780" cy="62071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0ae6dd089_1_40"/>
          <p:cNvSpPr txBox="1"/>
          <p:nvPr>
            <p:ph type="title"/>
          </p:nvPr>
        </p:nvSpPr>
        <p:spPr>
          <a:xfrm>
            <a:off x="2760900" y="127150"/>
            <a:ext cx="9431100" cy="1319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FLOWCHART OF DATA ANALYSIS</a:t>
            </a:r>
            <a:endParaRPr/>
          </a:p>
        </p:txBody>
      </p:sp>
      <p:sp>
        <p:nvSpPr>
          <p:cNvPr id="136" name="Google Shape;136;gb0ae6dd089_1_40"/>
          <p:cNvSpPr/>
          <p:nvPr/>
        </p:nvSpPr>
        <p:spPr>
          <a:xfrm>
            <a:off x="4695788" y="2637800"/>
            <a:ext cx="362100" cy="5388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gb0ae6dd089_1_40"/>
          <p:cNvSpPr/>
          <p:nvPr/>
        </p:nvSpPr>
        <p:spPr>
          <a:xfrm>
            <a:off x="6352138" y="5747800"/>
            <a:ext cx="743400" cy="234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gb0ae6dd089_1_40"/>
          <p:cNvSpPr/>
          <p:nvPr/>
        </p:nvSpPr>
        <p:spPr>
          <a:xfrm>
            <a:off x="3676750" y="1520625"/>
            <a:ext cx="2675400" cy="10428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Download  data from ARCOS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gb0ae6dd089_1_40"/>
          <p:cNvSpPr/>
          <p:nvPr/>
        </p:nvSpPr>
        <p:spPr>
          <a:xfrm>
            <a:off x="3561050" y="3306175"/>
            <a:ext cx="2631600" cy="1105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Uploaded the t</a:t>
            </a:r>
            <a:r>
              <a:rPr lang="en-US">
                <a:solidFill>
                  <a:schemeClr val="dk1"/>
                </a:solidFill>
              </a:rPr>
              <a:t>sv </a:t>
            </a: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file into HDFS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gb0ae6dd089_1_40"/>
          <p:cNvSpPr/>
          <p:nvPr/>
        </p:nvSpPr>
        <p:spPr>
          <a:xfrm>
            <a:off x="3539150" y="5209625"/>
            <a:ext cx="2675400" cy="10428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Create </a:t>
            </a:r>
            <a:r>
              <a:rPr lang="en-US">
                <a:solidFill>
                  <a:schemeClr val="dk1"/>
                </a:solidFill>
              </a:rPr>
              <a:t>tables and relations using</a:t>
            </a: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>
                <a:solidFill>
                  <a:schemeClr val="dk1"/>
                </a:solidFill>
              </a:rPr>
              <a:t>Hive and Pig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gb0ae6dd089_1_40"/>
          <p:cNvSpPr/>
          <p:nvPr/>
        </p:nvSpPr>
        <p:spPr>
          <a:xfrm>
            <a:off x="6730800" y="3018225"/>
            <a:ext cx="2582700" cy="1497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Fix and Edit data details in Microsoft Excel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gb0ae6dd089_1_40"/>
          <p:cNvSpPr/>
          <p:nvPr/>
        </p:nvSpPr>
        <p:spPr>
          <a:xfrm>
            <a:off x="8707725" y="1520613"/>
            <a:ext cx="3164700" cy="1497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Use Spatial-Temporal diagrams, pie charts </a:t>
            </a:r>
            <a:r>
              <a:rPr lang="en-US">
                <a:solidFill>
                  <a:schemeClr val="dk1"/>
                </a:solidFill>
              </a:rPr>
              <a:t>and other graphs to visualize the insights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gb0ae6dd089_1_40"/>
          <p:cNvSpPr/>
          <p:nvPr/>
        </p:nvSpPr>
        <p:spPr>
          <a:xfrm>
            <a:off x="4695800" y="4583250"/>
            <a:ext cx="362100" cy="5388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gb0ae6dd089_1_40"/>
          <p:cNvSpPr/>
          <p:nvPr/>
        </p:nvSpPr>
        <p:spPr>
          <a:xfrm>
            <a:off x="8074225" y="4754813"/>
            <a:ext cx="244500" cy="4548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gb0ae6dd089_1_40"/>
          <p:cNvSpPr/>
          <p:nvPr/>
        </p:nvSpPr>
        <p:spPr>
          <a:xfrm>
            <a:off x="9390725" y="3287875"/>
            <a:ext cx="244500" cy="4548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6" name="Google Shape;146;gb0ae6dd089_1_40"/>
          <p:cNvGrpSpPr/>
          <p:nvPr/>
        </p:nvGrpSpPr>
        <p:grpSpPr>
          <a:xfrm>
            <a:off x="-5" y="0"/>
            <a:ext cx="12068166" cy="6725768"/>
            <a:chOff x="-417513" y="0"/>
            <a:chExt cx="12584115" cy="6853238"/>
          </a:xfrm>
        </p:grpSpPr>
        <p:sp>
          <p:nvSpPr>
            <p:cNvPr id="147" name="Google Shape;147;gb0ae6dd089_1_40"/>
            <p:cNvSpPr/>
            <p:nvPr/>
          </p:nvSpPr>
          <p:spPr>
            <a:xfrm>
              <a:off x="1306513" y="0"/>
              <a:ext cx="3862388" cy="6843712"/>
            </a:xfrm>
            <a:custGeom>
              <a:rect b="b" l="l" r="r" t="t"/>
              <a:pathLst>
                <a:path extrusionOk="0" h="1440" w="813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cap="flat" cmpd="sng" w="9525">
              <a:solidFill>
                <a:schemeClr val="accent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" name="Google Shape;148;gb0ae6dd089_1_40"/>
            <p:cNvSpPr/>
            <p:nvPr/>
          </p:nvSpPr>
          <p:spPr>
            <a:xfrm>
              <a:off x="10626725" y="9525"/>
              <a:ext cx="1539875" cy="555625"/>
            </a:xfrm>
            <a:custGeom>
              <a:rect b="b" l="l" r="r" t="t"/>
              <a:pathLst>
                <a:path extrusionOk="0" h="117" w="324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accent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49;gb0ae6dd089_1_40"/>
            <p:cNvSpPr/>
            <p:nvPr/>
          </p:nvSpPr>
          <p:spPr>
            <a:xfrm>
              <a:off x="10247313" y="5013325"/>
              <a:ext cx="1919288" cy="1830388"/>
            </a:xfrm>
            <a:custGeom>
              <a:rect b="b" l="l" r="r" t="t"/>
              <a:pathLst>
                <a:path extrusionOk="0" h="385" w="404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cap="flat" cmpd="sng" w="9525">
              <a:solidFill>
                <a:schemeClr val="accent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50;gb0ae6dd089_1_40"/>
            <p:cNvSpPr/>
            <p:nvPr/>
          </p:nvSpPr>
          <p:spPr>
            <a:xfrm>
              <a:off x="1120775" y="0"/>
              <a:ext cx="3676651" cy="6843712"/>
            </a:xfrm>
            <a:custGeom>
              <a:rect b="b" l="l" r="r" t="t"/>
              <a:pathLst>
                <a:path extrusionOk="0" h="1440" w="774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cap="flat" cmpd="sng" w="9525">
              <a:solidFill>
                <a:schemeClr val="accent1">
                  <a:alpha val="17650"/>
                </a:schemeClr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51;gb0ae6dd089_1_40"/>
            <p:cNvSpPr/>
            <p:nvPr/>
          </p:nvSpPr>
          <p:spPr>
            <a:xfrm>
              <a:off x="11202988" y="9525"/>
              <a:ext cx="963613" cy="366713"/>
            </a:xfrm>
            <a:custGeom>
              <a:rect b="b" l="l" r="r" t="t"/>
              <a:pathLst>
                <a:path extrusionOk="0" h="77" w="203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accent1">
                  <a:alpha val="17650"/>
                </a:schemeClr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52;gb0ae6dd089_1_40"/>
            <p:cNvSpPr/>
            <p:nvPr/>
          </p:nvSpPr>
          <p:spPr>
            <a:xfrm>
              <a:off x="10494963" y="5275263"/>
              <a:ext cx="1666875" cy="1577975"/>
            </a:xfrm>
            <a:custGeom>
              <a:rect b="b" l="l" r="r" t="t"/>
              <a:pathLst>
                <a:path extrusionOk="0" h="332" w="351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cap="flat" cmpd="sng" w="9525">
              <a:solidFill>
                <a:schemeClr val="accent1">
                  <a:alpha val="17650"/>
                </a:schemeClr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53;gb0ae6dd089_1_40"/>
            <p:cNvSpPr/>
            <p:nvPr/>
          </p:nvSpPr>
          <p:spPr>
            <a:xfrm>
              <a:off x="1001713" y="0"/>
              <a:ext cx="3621089" cy="6843712"/>
            </a:xfrm>
            <a:custGeom>
              <a:rect b="b" l="l" r="r" t="t"/>
              <a:pathLst>
                <a:path extrusionOk="0" h="1440" w="762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cap="flat" cmpd="sng" w="9525">
              <a:solidFill>
                <a:schemeClr val="accent1">
                  <a:alpha val="1451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54;gb0ae6dd089_1_40"/>
            <p:cNvSpPr/>
            <p:nvPr/>
          </p:nvSpPr>
          <p:spPr>
            <a:xfrm>
              <a:off x="11501438" y="9525"/>
              <a:ext cx="665163" cy="257175"/>
            </a:xfrm>
            <a:custGeom>
              <a:rect b="b" l="l" r="r" t="t"/>
              <a:pathLst>
                <a:path extrusionOk="0" h="54" w="140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accent1">
                  <a:alpha val="1451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55;gb0ae6dd089_1_40"/>
            <p:cNvSpPr/>
            <p:nvPr/>
          </p:nvSpPr>
          <p:spPr>
            <a:xfrm>
              <a:off x="10641013" y="5408613"/>
              <a:ext cx="1525588" cy="1435100"/>
            </a:xfrm>
            <a:custGeom>
              <a:rect b="b" l="l" r="r" t="t"/>
              <a:pathLst>
                <a:path extrusionOk="0" h="302" w="321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cap="flat" cmpd="sng" w="9525">
              <a:solidFill>
                <a:schemeClr val="accent1">
                  <a:alpha val="1451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56;gb0ae6dd089_1_40"/>
            <p:cNvSpPr/>
            <p:nvPr/>
          </p:nvSpPr>
          <p:spPr>
            <a:xfrm>
              <a:off x="1001713" y="0"/>
              <a:ext cx="3244849" cy="6843712"/>
            </a:xfrm>
            <a:custGeom>
              <a:rect b="b" l="l" r="r" t="t"/>
              <a:pathLst>
                <a:path extrusionOk="0" h="1440" w="683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cap="flat" cmpd="sng" w="9525">
              <a:solidFill>
                <a:schemeClr val="accent1">
                  <a:alpha val="12549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57;gb0ae6dd089_1_40"/>
            <p:cNvSpPr/>
            <p:nvPr/>
          </p:nvSpPr>
          <p:spPr>
            <a:xfrm>
              <a:off x="10802938" y="5518150"/>
              <a:ext cx="1363663" cy="1325563"/>
            </a:xfrm>
            <a:custGeom>
              <a:rect b="b" l="l" r="r" t="t"/>
              <a:pathLst>
                <a:path extrusionOk="0" h="279" w="287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cap="flat" cmpd="sng" w="9525">
              <a:solidFill>
                <a:schemeClr val="accent1">
                  <a:alpha val="1137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58;gb0ae6dd089_1_40"/>
            <p:cNvSpPr/>
            <p:nvPr/>
          </p:nvSpPr>
          <p:spPr>
            <a:xfrm>
              <a:off x="889000" y="0"/>
              <a:ext cx="3230563" cy="6843712"/>
            </a:xfrm>
            <a:custGeom>
              <a:rect b="b" l="l" r="r" t="t"/>
              <a:pathLst>
                <a:path extrusionOk="0" h="1440" w="68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cap="flat" cmpd="sng" w="9525">
              <a:solidFill>
                <a:schemeClr val="accent1">
                  <a:alpha val="12549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59;gb0ae6dd089_1_40"/>
            <p:cNvSpPr/>
            <p:nvPr/>
          </p:nvSpPr>
          <p:spPr>
            <a:xfrm>
              <a:off x="10979150" y="5694363"/>
              <a:ext cx="1187450" cy="1149350"/>
            </a:xfrm>
            <a:custGeom>
              <a:rect b="b" l="l" r="r" t="t"/>
              <a:pathLst>
                <a:path extrusionOk="0" h="242" w="250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cap="flat" cmpd="sng" w="9525">
              <a:solidFill>
                <a:schemeClr val="accent1">
                  <a:alpha val="941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60;gb0ae6dd089_1_40"/>
            <p:cNvSpPr/>
            <p:nvPr/>
          </p:nvSpPr>
          <p:spPr>
            <a:xfrm>
              <a:off x="484188" y="0"/>
              <a:ext cx="3421064" cy="6843712"/>
            </a:xfrm>
            <a:custGeom>
              <a:rect b="b" l="l" r="r" t="t"/>
              <a:pathLst>
                <a:path extrusionOk="0" h="1440" w="72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cap="flat" cmpd="sng" w="9525">
              <a:solidFill>
                <a:schemeClr val="accent1">
                  <a:alpha val="1137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61;gb0ae6dd089_1_40"/>
            <p:cNvSpPr/>
            <p:nvPr/>
          </p:nvSpPr>
          <p:spPr>
            <a:xfrm>
              <a:off x="11287125" y="6049963"/>
              <a:ext cx="879475" cy="793750"/>
            </a:xfrm>
            <a:custGeom>
              <a:rect b="b" l="l" r="r" t="t"/>
              <a:pathLst>
                <a:path extrusionOk="0" h="167" w="185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cap="flat" cmpd="sng" w="9525">
              <a:solidFill>
                <a:schemeClr val="accent1">
                  <a:alpha val="745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62;gb0ae6dd089_1_40"/>
            <p:cNvSpPr/>
            <p:nvPr/>
          </p:nvSpPr>
          <p:spPr>
            <a:xfrm>
              <a:off x="598488" y="0"/>
              <a:ext cx="2717799" cy="6843712"/>
            </a:xfrm>
            <a:custGeom>
              <a:rect b="b" l="l" r="r" t="t"/>
              <a:pathLst>
                <a:path extrusionOk="0" h="1440" w="572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cap="flat" cmpd="sng" w="12700">
              <a:solidFill>
                <a:schemeClr val="accent1">
                  <a:alpha val="11370"/>
                </a:schemeClr>
              </a:solidFill>
              <a:prstDash val="dashDot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63;gb0ae6dd089_1_40"/>
            <p:cNvSpPr/>
            <p:nvPr/>
          </p:nvSpPr>
          <p:spPr>
            <a:xfrm>
              <a:off x="261938" y="0"/>
              <a:ext cx="2944812" cy="6843712"/>
            </a:xfrm>
            <a:custGeom>
              <a:rect b="b" l="l" r="r" t="t"/>
              <a:pathLst>
                <a:path extrusionOk="0" h="1440" w="62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cap="flat" cmpd="sng" w="9525">
              <a:solidFill>
                <a:schemeClr val="accent1">
                  <a:alpha val="11370"/>
                </a:schemeClr>
              </a:solidFill>
              <a:prstDash val="lgDash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64;gb0ae6dd089_1_40"/>
            <p:cNvSpPr/>
            <p:nvPr/>
          </p:nvSpPr>
          <p:spPr>
            <a:xfrm>
              <a:off x="-417513" y="0"/>
              <a:ext cx="2403475" cy="6843712"/>
            </a:xfrm>
            <a:custGeom>
              <a:rect b="b" l="l" r="r" t="t"/>
              <a:pathLst>
                <a:path extrusionOk="0" h="1440" w="506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cap="flat" cmpd="sng" w="9525">
              <a:solidFill>
                <a:schemeClr val="accent1">
                  <a:alpha val="1059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65;gb0ae6dd089_1_40"/>
            <p:cNvSpPr/>
            <p:nvPr/>
          </p:nvSpPr>
          <p:spPr>
            <a:xfrm>
              <a:off x="14288" y="9525"/>
              <a:ext cx="1771650" cy="3198813"/>
            </a:xfrm>
            <a:custGeom>
              <a:rect b="b" l="l" r="r" t="t"/>
              <a:pathLst>
                <a:path extrusionOk="0" h="673" w="3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cap="flat" cmpd="sng" w="9525">
              <a:solidFill>
                <a:schemeClr val="accent1">
                  <a:alpha val="941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66;gb0ae6dd089_1_40"/>
            <p:cNvSpPr/>
            <p:nvPr/>
          </p:nvSpPr>
          <p:spPr>
            <a:xfrm>
              <a:off x="4763" y="6016625"/>
              <a:ext cx="214313" cy="827088"/>
            </a:xfrm>
            <a:custGeom>
              <a:rect b="b" l="l" r="r" t="t"/>
              <a:pathLst>
                <a:path extrusionOk="0" h="174" w="45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cap="flat" cmpd="sng" w="9525">
              <a:solidFill>
                <a:schemeClr val="accent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67;gb0ae6dd089_1_40"/>
            <p:cNvSpPr/>
            <p:nvPr/>
          </p:nvSpPr>
          <p:spPr>
            <a:xfrm>
              <a:off x="14288" y="0"/>
              <a:ext cx="1562100" cy="2228850"/>
            </a:xfrm>
            <a:custGeom>
              <a:rect b="b" l="l" r="r" t="t"/>
              <a:pathLst>
                <a:path extrusionOk="0" h="469" w="32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cap="flat" cmpd="sng" w="9525">
              <a:solidFill>
                <a:schemeClr val="accent1">
                  <a:alpha val="745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8" name="Google Shape;168;gb0ae6dd089_1_40"/>
          <p:cNvGrpSpPr/>
          <p:nvPr/>
        </p:nvGrpSpPr>
        <p:grpSpPr>
          <a:xfrm>
            <a:off x="-98705" y="293650"/>
            <a:ext cx="12068166" cy="6725768"/>
            <a:chOff x="-417513" y="0"/>
            <a:chExt cx="12584115" cy="6853238"/>
          </a:xfrm>
        </p:grpSpPr>
        <p:sp>
          <p:nvSpPr>
            <p:cNvPr id="169" name="Google Shape;169;gb0ae6dd089_1_40"/>
            <p:cNvSpPr/>
            <p:nvPr/>
          </p:nvSpPr>
          <p:spPr>
            <a:xfrm>
              <a:off x="1306513" y="0"/>
              <a:ext cx="3862388" cy="6843712"/>
            </a:xfrm>
            <a:custGeom>
              <a:rect b="b" l="l" r="r" t="t"/>
              <a:pathLst>
                <a:path extrusionOk="0" h="1440" w="813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cap="flat" cmpd="sng" w="9525">
              <a:solidFill>
                <a:schemeClr val="accent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" name="Google Shape;170;gb0ae6dd089_1_40"/>
            <p:cNvSpPr/>
            <p:nvPr/>
          </p:nvSpPr>
          <p:spPr>
            <a:xfrm>
              <a:off x="10626725" y="9525"/>
              <a:ext cx="1539875" cy="555625"/>
            </a:xfrm>
            <a:custGeom>
              <a:rect b="b" l="l" r="r" t="t"/>
              <a:pathLst>
                <a:path extrusionOk="0" h="117" w="324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accent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71;gb0ae6dd089_1_40"/>
            <p:cNvSpPr/>
            <p:nvPr/>
          </p:nvSpPr>
          <p:spPr>
            <a:xfrm>
              <a:off x="10247313" y="5013325"/>
              <a:ext cx="1919288" cy="1830388"/>
            </a:xfrm>
            <a:custGeom>
              <a:rect b="b" l="l" r="r" t="t"/>
              <a:pathLst>
                <a:path extrusionOk="0" h="385" w="404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cap="flat" cmpd="sng" w="9525">
              <a:solidFill>
                <a:schemeClr val="accent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72;gb0ae6dd089_1_40"/>
            <p:cNvSpPr/>
            <p:nvPr/>
          </p:nvSpPr>
          <p:spPr>
            <a:xfrm>
              <a:off x="1120775" y="0"/>
              <a:ext cx="3676651" cy="6843712"/>
            </a:xfrm>
            <a:custGeom>
              <a:rect b="b" l="l" r="r" t="t"/>
              <a:pathLst>
                <a:path extrusionOk="0" h="1440" w="774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cap="flat" cmpd="sng" w="9525">
              <a:solidFill>
                <a:schemeClr val="accent1">
                  <a:alpha val="17650"/>
                </a:schemeClr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173;gb0ae6dd089_1_40"/>
            <p:cNvSpPr/>
            <p:nvPr/>
          </p:nvSpPr>
          <p:spPr>
            <a:xfrm>
              <a:off x="11202988" y="9525"/>
              <a:ext cx="963613" cy="366713"/>
            </a:xfrm>
            <a:custGeom>
              <a:rect b="b" l="l" r="r" t="t"/>
              <a:pathLst>
                <a:path extrusionOk="0" h="77" w="203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accent1">
                  <a:alpha val="17650"/>
                </a:schemeClr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74;gb0ae6dd089_1_40"/>
            <p:cNvSpPr/>
            <p:nvPr/>
          </p:nvSpPr>
          <p:spPr>
            <a:xfrm>
              <a:off x="10494963" y="5275263"/>
              <a:ext cx="1666875" cy="1577975"/>
            </a:xfrm>
            <a:custGeom>
              <a:rect b="b" l="l" r="r" t="t"/>
              <a:pathLst>
                <a:path extrusionOk="0" h="332" w="351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cap="flat" cmpd="sng" w="9525">
              <a:solidFill>
                <a:schemeClr val="accent1">
                  <a:alpha val="17650"/>
                </a:schemeClr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gb0ae6dd089_1_40"/>
            <p:cNvSpPr/>
            <p:nvPr/>
          </p:nvSpPr>
          <p:spPr>
            <a:xfrm>
              <a:off x="1001713" y="0"/>
              <a:ext cx="3621089" cy="6843712"/>
            </a:xfrm>
            <a:custGeom>
              <a:rect b="b" l="l" r="r" t="t"/>
              <a:pathLst>
                <a:path extrusionOk="0" h="1440" w="762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cap="flat" cmpd="sng" w="9525">
              <a:solidFill>
                <a:schemeClr val="accent1">
                  <a:alpha val="1451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gb0ae6dd089_1_40"/>
            <p:cNvSpPr/>
            <p:nvPr/>
          </p:nvSpPr>
          <p:spPr>
            <a:xfrm>
              <a:off x="11501438" y="9525"/>
              <a:ext cx="665163" cy="257175"/>
            </a:xfrm>
            <a:custGeom>
              <a:rect b="b" l="l" r="r" t="t"/>
              <a:pathLst>
                <a:path extrusionOk="0" h="54" w="140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accent1">
                  <a:alpha val="1451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77;gb0ae6dd089_1_40"/>
            <p:cNvSpPr/>
            <p:nvPr/>
          </p:nvSpPr>
          <p:spPr>
            <a:xfrm>
              <a:off x="10641013" y="5408613"/>
              <a:ext cx="1525588" cy="1435100"/>
            </a:xfrm>
            <a:custGeom>
              <a:rect b="b" l="l" r="r" t="t"/>
              <a:pathLst>
                <a:path extrusionOk="0" h="302" w="321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cap="flat" cmpd="sng" w="9525">
              <a:solidFill>
                <a:schemeClr val="accent1">
                  <a:alpha val="1451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78;gb0ae6dd089_1_40"/>
            <p:cNvSpPr/>
            <p:nvPr/>
          </p:nvSpPr>
          <p:spPr>
            <a:xfrm>
              <a:off x="1001713" y="0"/>
              <a:ext cx="3244849" cy="6843712"/>
            </a:xfrm>
            <a:custGeom>
              <a:rect b="b" l="l" r="r" t="t"/>
              <a:pathLst>
                <a:path extrusionOk="0" h="1440" w="683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cap="flat" cmpd="sng" w="9525">
              <a:solidFill>
                <a:schemeClr val="accent1">
                  <a:alpha val="12549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79;gb0ae6dd089_1_40"/>
            <p:cNvSpPr/>
            <p:nvPr/>
          </p:nvSpPr>
          <p:spPr>
            <a:xfrm>
              <a:off x="10802938" y="5518150"/>
              <a:ext cx="1363663" cy="1325563"/>
            </a:xfrm>
            <a:custGeom>
              <a:rect b="b" l="l" r="r" t="t"/>
              <a:pathLst>
                <a:path extrusionOk="0" h="279" w="287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cap="flat" cmpd="sng" w="9525">
              <a:solidFill>
                <a:schemeClr val="accent1">
                  <a:alpha val="1137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80;gb0ae6dd089_1_40"/>
            <p:cNvSpPr/>
            <p:nvPr/>
          </p:nvSpPr>
          <p:spPr>
            <a:xfrm>
              <a:off x="889000" y="0"/>
              <a:ext cx="3230563" cy="6843712"/>
            </a:xfrm>
            <a:custGeom>
              <a:rect b="b" l="l" r="r" t="t"/>
              <a:pathLst>
                <a:path extrusionOk="0" h="1440" w="68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cap="flat" cmpd="sng" w="9525">
              <a:solidFill>
                <a:schemeClr val="accent1">
                  <a:alpha val="12549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81;gb0ae6dd089_1_40"/>
            <p:cNvSpPr/>
            <p:nvPr/>
          </p:nvSpPr>
          <p:spPr>
            <a:xfrm>
              <a:off x="10979150" y="5694363"/>
              <a:ext cx="1187450" cy="1149350"/>
            </a:xfrm>
            <a:custGeom>
              <a:rect b="b" l="l" r="r" t="t"/>
              <a:pathLst>
                <a:path extrusionOk="0" h="242" w="250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cap="flat" cmpd="sng" w="9525">
              <a:solidFill>
                <a:schemeClr val="accent1">
                  <a:alpha val="941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182;gb0ae6dd089_1_40"/>
            <p:cNvSpPr/>
            <p:nvPr/>
          </p:nvSpPr>
          <p:spPr>
            <a:xfrm>
              <a:off x="484188" y="0"/>
              <a:ext cx="3421064" cy="6843712"/>
            </a:xfrm>
            <a:custGeom>
              <a:rect b="b" l="l" r="r" t="t"/>
              <a:pathLst>
                <a:path extrusionOk="0" h="1440" w="72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cap="flat" cmpd="sng" w="9525">
              <a:solidFill>
                <a:schemeClr val="accent1">
                  <a:alpha val="1137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83;gb0ae6dd089_1_40"/>
            <p:cNvSpPr/>
            <p:nvPr/>
          </p:nvSpPr>
          <p:spPr>
            <a:xfrm>
              <a:off x="11287125" y="6049963"/>
              <a:ext cx="879475" cy="793750"/>
            </a:xfrm>
            <a:custGeom>
              <a:rect b="b" l="l" r="r" t="t"/>
              <a:pathLst>
                <a:path extrusionOk="0" h="167" w="185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cap="flat" cmpd="sng" w="9525">
              <a:solidFill>
                <a:schemeClr val="accent1">
                  <a:alpha val="745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84;gb0ae6dd089_1_40"/>
            <p:cNvSpPr/>
            <p:nvPr/>
          </p:nvSpPr>
          <p:spPr>
            <a:xfrm>
              <a:off x="598488" y="0"/>
              <a:ext cx="2717799" cy="6843712"/>
            </a:xfrm>
            <a:custGeom>
              <a:rect b="b" l="l" r="r" t="t"/>
              <a:pathLst>
                <a:path extrusionOk="0" h="1440" w="572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cap="flat" cmpd="sng" w="12700">
              <a:solidFill>
                <a:schemeClr val="accent1">
                  <a:alpha val="11370"/>
                </a:schemeClr>
              </a:solidFill>
              <a:prstDash val="dashDot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185;gb0ae6dd089_1_40"/>
            <p:cNvSpPr/>
            <p:nvPr/>
          </p:nvSpPr>
          <p:spPr>
            <a:xfrm>
              <a:off x="261938" y="0"/>
              <a:ext cx="2944812" cy="6843712"/>
            </a:xfrm>
            <a:custGeom>
              <a:rect b="b" l="l" r="r" t="t"/>
              <a:pathLst>
                <a:path extrusionOk="0" h="1440" w="62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cap="flat" cmpd="sng" w="9525">
              <a:solidFill>
                <a:schemeClr val="accent1">
                  <a:alpha val="11370"/>
                </a:schemeClr>
              </a:solidFill>
              <a:prstDash val="lgDash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gb0ae6dd089_1_40"/>
            <p:cNvSpPr/>
            <p:nvPr/>
          </p:nvSpPr>
          <p:spPr>
            <a:xfrm>
              <a:off x="-417513" y="0"/>
              <a:ext cx="2403475" cy="6843712"/>
            </a:xfrm>
            <a:custGeom>
              <a:rect b="b" l="l" r="r" t="t"/>
              <a:pathLst>
                <a:path extrusionOk="0" h="1440" w="506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cap="flat" cmpd="sng" w="9525">
              <a:solidFill>
                <a:schemeClr val="accent1">
                  <a:alpha val="1059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gb0ae6dd089_1_40"/>
            <p:cNvSpPr/>
            <p:nvPr/>
          </p:nvSpPr>
          <p:spPr>
            <a:xfrm>
              <a:off x="14288" y="9525"/>
              <a:ext cx="1771650" cy="3198813"/>
            </a:xfrm>
            <a:custGeom>
              <a:rect b="b" l="l" r="r" t="t"/>
              <a:pathLst>
                <a:path extrusionOk="0" h="673" w="3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cap="flat" cmpd="sng" w="9525">
              <a:solidFill>
                <a:schemeClr val="accent1">
                  <a:alpha val="941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gb0ae6dd089_1_40"/>
            <p:cNvSpPr/>
            <p:nvPr/>
          </p:nvSpPr>
          <p:spPr>
            <a:xfrm>
              <a:off x="4763" y="6016625"/>
              <a:ext cx="214313" cy="827088"/>
            </a:xfrm>
            <a:custGeom>
              <a:rect b="b" l="l" r="r" t="t"/>
              <a:pathLst>
                <a:path extrusionOk="0" h="174" w="45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cap="flat" cmpd="sng" w="9525">
              <a:solidFill>
                <a:schemeClr val="accent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89;gb0ae6dd089_1_40"/>
            <p:cNvSpPr/>
            <p:nvPr/>
          </p:nvSpPr>
          <p:spPr>
            <a:xfrm>
              <a:off x="14288" y="0"/>
              <a:ext cx="1562100" cy="2228850"/>
            </a:xfrm>
            <a:custGeom>
              <a:rect b="b" l="l" r="r" t="t"/>
              <a:pathLst>
                <a:path extrusionOk="0" h="469" w="32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cap="flat" cmpd="sng" w="9525">
              <a:solidFill>
                <a:schemeClr val="accent1">
                  <a:alpha val="745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0" name="Google Shape;190;gb0ae6dd089_1_40"/>
          <p:cNvSpPr/>
          <p:nvPr/>
        </p:nvSpPr>
        <p:spPr>
          <a:xfrm>
            <a:off x="7095550" y="5343850"/>
            <a:ext cx="2675400" cy="10428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Output new file in ‘CSV’ or ‘TSV’ format to local hard drive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1" name="Google Shape;191;gb0ae6dd089_1_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6200" y="1583800"/>
            <a:ext cx="1239125" cy="121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gb0ae6dd089_1_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14328" y="3173500"/>
            <a:ext cx="1315500" cy="96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gb0ae6dd089_1_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99127" y="5187524"/>
            <a:ext cx="1902423" cy="96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gb0ae6dd089_1_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928445" y="5116450"/>
            <a:ext cx="2041004" cy="1497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gb0ae6dd089_1_4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851650" y="3614948"/>
            <a:ext cx="2040999" cy="7967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gb0ae6dd089_1_4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578725" y="1520625"/>
            <a:ext cx="1902425" cy="852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47"/>
          <p:cNvSpPr txBox="1"/>
          <p:nvPr>
            <p:ph type="title"/>
          </p:nvPr>
        </p:nvSpPr>
        <p:spPr>
          <a:xfrm>
            <a:off x="374373" y="139838"/>
            <a:ext cx="11579085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List of Top 2 purchases per each Oxycodone buyer in Top 100</a:t>
            </a:r>
            <a:endParaRPr/>
          </a:p>
        </p:txBody>
      </p:sp>
      <p:sp>
        <p:nvSpPr>
          <p:cNvPr id="562" name="Google Shape;562;p47"/>
          <p:cNvSpPr txBox="1"/>
          <p:nvPr/>
        </p:nvSpPr>
        <p:spPr>
          <a:xfrm>
            <a:off x="187186" y="1360113"/>
            <a:ext cx="11817627" cy="26261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Buyer_oxy1 = group B_OXY BY buyer_dea_no;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Buyer_oxy2 = foreach Buyer_oxy1{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	sorted = ORDER B_OXY BY quantity DESC;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	high_qty = limit sorted 2;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	generate group, FLATTEN(high_qty);};   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Buyer_oxy3 = JOIN oxy_total100 BY buyer_dea_no , Buyer_oxy2 BY group;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48"/>
          <p:cNvSpPr txBox="1"/>
          <p:nvPr>
            <p:ph type="title"/>
          </p:nvPr>
        </p:nvSpPr>
        <p:spPr>
          <a:xfrm>
            <a:off x="187186" y="34550"/>
            <a:ext cx="11579085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3600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List of Top 2 purchases per each Oxycodone buyer in Top 100(Cont’d)</a:t>
            </a:r>
            <a:endParaRPr/>
          </a:p>
        </p:txBody>
      </p:sp>
      <p:sp>
        <p:nvSpPr>
          <p:cNvPr id="568" name="Google Shape;568;p48"/>
          <p:cNvSpPr txBox="1"/>
          <p:nvPr/>
        </p:nvSpPr>
        <p:spPr>
          <a:xfrm>
            <a:off x="187187" y="994155"/>
            <a:ext cx="11817627" cy="5480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800" u="none" cap="none" strike="noStrik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Prepare the date format for 3D map in excel</a:t>
            </a:r>
            <a:endParaRPr b="0" i="0" sz="2800" u="none" cap="none" strike="noStrike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69" name="Google Shape;569;p48"/>
          <p:cNvSpPr txBox="1"/>
          <p:nvPr/>
        </p:nvSpPr>
        <p:spPr>
          <a:xfrm>
            <a:off x="187186" y="1542254"/>
            <a:ext cx="11817627" cy="2045303"/>
          </a:xfrm>
          <a:prstGeom prst="rect">
            <a:avLst/>
          </a:prstGeom>
          <a:solidFill>
            <a:srgbClr val="2E75B5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Buyers_Detail1 = foreach Buyer_oxy3 generate oxy_total100::buyer_dea_no AS buyer_dea_no, Buyer_oxy2::high_qty::buyer_bus_act AS buyer_bus_act, oxy_total100::buyer_name AS buyer_name, …, Buyer_oxy2::high_qty::quantity AS quantity, Buyer_oxy2::high_qty::transaction_date AS Date;</a:t>
            </a:r>
            <a:endParaRPr/>
          </a:p>
        </p:txBody>
      </p:sp>
      <p:sp>
        <p:nvSpPr>
          <p:cNvPr id="570" name="Google Shape;570;p48"/>
          <p:cNvSpPr txBox="1"/>
          <p:nvPr/>
        </p:nvSpPr>
        <p:spPr>
          <a:xfrm>
            <a:off x="135831" y="3783636"/>
            <a:ext cx="11630440" cy="3036344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Buyers_Detail = foreach Buyers_Detail1 generate buyer_dea_no, buyer_bus_act, buyer_name, buyer_name_dtl, buyer_address1, buyer_address2, buyer_city, buyer_state, buyer_zip, buyer_county, drug_name, quantity, CONCAT(SUBSTRING(Date,0,2),'/',SUBSTRING(Date,2,4),'/',SUBSTRING(Date,4,9)) AS Date;  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49"/>
          <p:cNvSpPr txBox="1"/>
          <p:nvPr/>
        </p:nvSpPr>
        <p:spPr>
          <a:xfrm>
            <a:off x="0" y="0"/>
            <a:ext cx="12046226" cy="96740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Distribution of Top 100 Oxycodone Buyers, accumulated by amount of Top 2 purchases </a:t>
            </a:r>
            <a:endParaRPr b="0" i="0" sz="2800" u="none" cap="none" strike="noStrike">
              <a:solidFill>
                <a:srgbClr val="0070C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76" name="Google Shape;576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6462" y="946703"/>
            <a:ext cx="10508973" cy="59112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0"/>
                                        <p:tgtEl>
                                          <p:spTgt spid="5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50"/>
          <p:cNvSpPr txBox="1"/>
          <p:nvPr>
            <p:ph type="title"/>
          </p:nvPr>
        </p:nvSpPr>
        <p:spPr>
          <a:xfrm>
            <a:off x="3501887" y="1838393"/>
            <a:ext cx="4542183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US">
                <a:solidFill>
                  <a:srgbClr val="0033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Thank you</a:t>
            </a:r>
            <a:br>
              <a:rPr b="1" lang="en-US">
                <a:solidFill>
                  <a:srgbClr val="0033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b="1" lang="en-US">
                <a:solidFill>
                  <a:srgbClr val="0033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Q&amp;A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1" name="Google Shape;201;gb0ae6dd089_1_105"/>
          <p:cNvGrpSpPr/>
          <p:nvPr/>
        </p:nvGrpSpPr>
        <p:grpSpPr>
          <a:xfrm>
            <a:off x="-417513" y="0"/>
            <a:ext cx="12584115" cy="6853238"/>
            <a:chOff x="-417513" y="0"/>
            <a:chExt cx="12584115" cy="6853238"/>
          </a:xfrm>
        </p:grpSpPr>
        <p:sp>
          <p:nvSpPr>
            <p:cNvPr id="202" name="Google Shape;202;gb0ae6dd089_1_105"/>
            <p:cNvSpPr/>
            <p:nvPr/>
          </p:nvSpPr>
          <p:spPr>
            <a:xfrm>
              <a:off x="1306513" y="0"/>
              <a:ext cx="3862388" cy="6843712"/>
            </a:xfrm>
            <a:custGeom>
              <a:rect b="b" l="l" r="r" t="t"/>
              <a:pathLst>
                <a:path extrusionOk="0" h="1440" w="813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cap="flat" cmpd="sng" w="9525">
              <a:solidFill>
                <a:schemeClr val="accent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" name="Google Shape;203;gb0ae6dd089_1_105"/>
            <p:cNvSpPr/>
            <p:nvPr/>
          </p:nvSpPr>
          <p:spPr>
            <a:xfrm>
              <a:off x="10626725" y="9525"/>
              <a:ext cx="1539875" cy="555625"/>
            </a:xfrm>
            <a:custGeom>
              <a:rect b="b" l="l" r="r" t="t"/>
              <a:pathLst>
                <a:path extrusionOk="0" h="117" w="324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accent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gb0ae6dd089_1_105"/>
            <p:cNvSpPr/>
            <p:nvPr/>
          </p:nvSpPr>
          <p:spPr>
            <a:xfrm>
              <a:off x="10247313" y="5013325"/>
              <a:ext cx="1919288" cy="1830388"/>
            </a:xfrm>
            <a:custGeom>
              <a:rect b="b" l="l" r="r" t="t"/>
              <a:pathLst>
                <a:path extrusionOk="0" h="385" w="404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cap="flat" cmpd="sng" w="9525">
              <a:solidFill>
                <a:schemeClr val="accent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gb0ae6dd089_1_105"/>
            <p:cNvSpPr/>
            <p:nvPr/>
          </p:nvSpPr>
          <p:spPr>
            <a:xfrm>
              <a:off x="1120775" y="0"/>
              <a:ext cx="3676651" cy="6843712"/>
            </a:xfrm>
            <a:custGeom>
              <a:rect b="b" l="l" r="r" t="t"/>
              <a:pathLst>
                <a:path extrusionOk="0" h="1440" w="774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cap="flat" cmpd="sng" w="9525">
              <a:solidFill>
                <a:schemeClr val="accent1">
                  <a:alpha val="17650"/>
                </a:schemeClr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gb0ae6dd089_1_105"/>
            <p:cNvSpPr/>
            <p:nvPr/>
          </p:nvSpPr>
          <p:spPr>
            <a:xfrm>
              <a:off x="11202988" y="9525"/>
              <a:ext cx="963613" cy="366713"/>
            </a:xfrm>
            <a:custGeom>
              <a:rect b="b" l="l" r="r" t="t"/>
              <a:pathLst>
                <a:path extrusionOk="0" h="77" w="203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accent1">
                  <a:alpha val="17650"/>
                </a:schemeClr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gb0ae6dd089_1_105"/>
            <p:cNvSpPr/>
            <p:nvPr/>
          </p:nvSpPr>
          <p:spPr>
            <a:xfrm>
              <a:off x="10494963" y="5275263"/>
              <a:ext cx="1666875" cy="1577975"/>
            </a:xfrm>
            <a:custGeom>
              <a:rect b="b" l="l" r="r" t="t"/>
              <a:pathLst>
                <a:path extrusionOk="0" h="332" w="351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cap="flat" cmpd="sng" w="9525">
              <a:solidFill>
                <a:schemeClr val="accent1">
                  <a:alpha val="17650"/>
                </a:schemeClr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gb0ae6dd089_1_105"/>
            <p:cNvSpPr/>
            <p:nvPr/>
          </p:nvSpPr>
          <p:spPr>
            <a:xfrm>
              <a:off x="1001713" y="0"/>
              <a:ext cx="3621089" cy="6843712"/>
            </a:xfrm>
            <a:custGeom>
              <a:rect b="b" l="l" r="r" t="t"/>
              <a:pathLst>
                <a:path extrusionOk="0" h="1440" w="762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cap="flat" cmpd="sng" w="9525">
              <a:solidFill>
                <a:schemeClr val="accent1">
                  <a:alpha val="149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gb0ae6dd089_1_105"/>
            <p:cNvSpPr/>
            <p:nvPr/>
          </p:nvSpPr>
          <p:spPr>
            <a:xfrm>
              <a:off x="11501438" y="9525"/>
              <a:ext cx="665163" cy="257175"/>
            </a:xfrm>
            <a:custGeom>
              <a:rect b="b" l="l" r="r" t="t"/>
              <a:pathLst>
                <a:path extrusionOk="0" h="54" w="140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accent1">
                  <a:alpha val="149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gb0ae6dd089_1_105"/>
            <p:cNvSpPr/>
            <p:nvPr/>
          </p:nvSpPr>
          <p:spPr>
            <a:xfrm>
              <a:off x="10641013" y="5408613"/>
              <a:ext cx="1525588" cy="1435100"/>
            </a:xfrm>
            <a:custGeom>
              <a:rect b="b" l="l" r="r" t="t"/>
              <a:pathLst>
                <a:path extrusionOk="0" h="302" w="321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cap="flat" cmpd="sng" w="9525">
              <a:solidFill>
                <a:schemeClr val="accent1">
                  <a:alpha val="149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gb0ae6dd089_1_105"/>
            <p:cNvSpPr/>
            <p:nvPr/>
          </p:nvSpPr>
          <p:spPr>
            <a:xfrm>
              <a:off x="1001713" y="0"/>
              <a:ext cx="3244849" cy="6843712"/>
            </a:xfrm>
            <a:custGeom>
              <a:rect b="b" l="l" r="r" t="t"/>
              <a:pathLst>
                <a:path extrusionOk="0" h="1440" w="683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cap="flat" cmpd="sng" w="9525">
              <a:solidFill>
                <a:schemeClr val="accent1">
                  <a:alpha val="1294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gb0ae6dd089_1_105"/>
            <p:cNvSpPr/>
            <p:nvPr/>
          </p:nvSpPr>
          <p:spPr>
            <a:xfrm>
              <a:off x="10802938" y="5518150"/>
              <a:ext cx="1363663" cy="1325563"/>
            </a:xfrm>
            <a:custGeom>
              <a:rect b="b" l="l" r="r" t="t"/>
              <a:pathLst>
                <a:path extrusionOk="0" h="279" w="287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cap="flat" cmpd="sng" w="9525">
              <a:solidFill>
                <a:schemeClr val="accent1">
                  <a:alpha val="1176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gb0ae6dd089_1_105"/>
            <p:cNvSpPr/>
            <p:nvPr/>
          </p:nvSpPr>
          <p:spPr>
            <a:xfrm>
              <a:off x="889000" y="0"/>
              <a:ext cx="3230563" cy="6843712"/>
            </a:xfrm>
            <a:custGeom>
              <a:rect b="b" l="l" r="r" t="t"/>
              <a:pathLst>
                <a:path extrusionOk="0" h="1440" w="68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cap="flat" cmpd="sng" w="9525">
              <a:solidFill>
                <a:schemeClr val="accent1">
                  <a:alpha val="1294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gb0ae6dd089_1_105"/>
            <p:cNvSpPr/>
            <p:nvPr/>
          </p:nvSpPr>
          <p:spPr>
            <a:xfrm>
              <a:off x="10979150" y="5694363"/>
              <a:ext cx="1187450" cy="1149350"/>
            </a:xfrm>
            <a:custGeom>
              <a:rect b="b" l="l" r="r" t="t"/>
              <a:pathLst>
                <a:path extrusionOk="0" h="242" w="250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cap="flat" cmpd="sng" w="9525">
              <a:solidFill>
                <a:schemeClr val="accent1">
                  <a:alpha val="98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gb0ae6dd089_1_105"/>
            <p:cNvSpPr/>
            <p:nvPr/>
          </p:nvSpPr>
          <p:spPr>
            <a:xfrm>
              <a:off x="484188" y="0"/>
              <a:ext cx="3421064" cy="6843712"/>
            </a:xfrm>
            <a:custGeom>
              <a:rect b="b" l="l" r="r" t="t"/>
              <a:pathLst>
                <a:path extrusionOk="0" h="1440" w="72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cap="flat" cmpd="sng" w="9525">
              <a:solidFill>
                <a:schemeClr val="accent1">
                  <a:alpha val="1176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gb0ae6dd089_1_105"/>
            <p:cNvSpPr/>
            <p:nvPr/>
          </p:nvSpPr>
          <p:spPr>
            <a:xfrm>
              <a:off x="11287125" y="6049963"/>
              <a:ext cx="879475" cy="793750"/>
            </a:xfrm>
            <a:custGeom>
              <a:rect b="b" l="l" r="r" t="t"/>
              <a:pathLst>
                <a:path extrusionOk="0" h="167" w="185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cap="flat" cmpd="sng" w="9525">
              <a:solidFill>
                <a:schemeClr val="accent1">
                  <a:alpha val="784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gb0ae6dd089_1_105"/>
            <p:cNvSpPr/>
            <p:nvPr/>
          </p:nvSpPr>
          <p:spPr>
            <a:xfrm>
              <a:off x="598488" y="0"/>
              <a:ext cx="2717799" cy="6843712"/>
            </a:xfrm>
            <a:custGeom>
              <a:rect b="b" l="l" r="r" t="t"/>
              <a:pathLst>
                <a:path extrusionOk="0" h="1440" w="572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cap="flat" cmpd="sng" w="12700">
              <a:solidFill>
                <a:schemeClr val="accent1">
                  <a:alpha val="11760"/>
                </a:schemeClr>
              </a:solidFill>
              <a:prstDash val="dashDot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gb0ae6dd089_1_105"/>
            <p:cNvSpPr/>
            <p:nvPr/>
          </p:nvSpPr>
          <p:spPr>
            <a:xfrm>
              <a:off x="261938" y="0"/>
              <a:ext cx="2944812" cy="6843712"/>
            </a:xfrm>
            <a:custGeom>
              <a:rect b="b" l="l" r="r" t="t"/>
              <a:pathLst>
                <a:path extrusionOk="0" h="1440" w="62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cap="flat" cmpd="sng" w="9525">
              <a:solidFill>
                <a:schemeClr val="accent1">
                  <a:alpha val="11760"/>
                </a:schemeClr>
              </a:solidFill>
              <a:prstDash val="lgDash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gb0ae6dd089_1_105"/>
            <p:cNvSpPr/>
            <p:nvPr/>
          </p:nvSpPr>
          <p:spPr>
            <a:xfrm>
              <a:off x="-417513" y="0"/>
              <a:ext cx="2403475" cy="6843712"/>
            </a:xfrm>
            <a:custGeom>
              <a:rect b="b" l="l" r="r" t="t"/>
              <a:pathLst>
                <a:path extrusionOk="0" h="1440" w="506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cap="flat" cmpd="sng" w="9525">
              <a:solidFill>
                <a:schemeClr val="accent1">
                  <a:alpha val="1098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gb0ae6dd089_1_105"/>
            <p:cNvSpPr/>
            <p:nvPr/>
          </p:nvSpPr>
          <p:spPr>
            <a:xfrm>
              <a:off x="14288" y="9525"/>
              <a:ext cx="1771650" cy="3198813"/>
            </a:xfrm>
            <a:custGeom>
              <a:rect b="b" l="l" r="r" t="t"/>
              <a:pathLst>
                <a:path extrusionOk="0" h="673" w="3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cap="flat" cmpd="sng" w="9525">
              <a:solidFill>
                <a:schemeClr val="accent1">
                  <a:alpha val="98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gb0ae6dd089_1_105"/>
            <p:cNvSpPr/>
            <p:nvPr/>
          </p:nvSpPr>
          <p:spPr>
            <a:xfrm>
              <a:off x="4763" y="6016625"/>
              <a:ext cx="214313" cy="827088"/>
            </a:xfrm>
            <a:custGeom>
              <a:rect b="b" l="l" r="r" t="t"/>
              <a:pathLst>
                <a:path extrusionOk="0" h="174" w="45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cap="flat" cmpd="sng" w="9525">
              <a:solidFill>
                <a:schemeClr val="accent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gb0ae6dd089_1_105"/>
            <p:cNvSpPr/>
            <p:nvPr/>
          </p:nvSpPr>
          <p:spPr>
            <a:xfrm>
              <a:off x="14288" y="0"/>
              <a:ext cx="1562100" cy="2228850"/>
            </a:xfrm>
            <a:custGeom>
              <a:rect b="b" l="l" r="r" t="t"/>
              <a:pathLst>
                <a:path extrusionOk="0" h="469" w="32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cap="flat" cmpd="sng" w="9525">
              <a:solidFill>
                <a:schemeClr val="accent1">
                  <a:alpha val="784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3" name="Google Shape;223;gb0ae6dd089_1_105"/>
          <p:cNvSpPr txBox="1"/>
          <p:nvPr>
            <p:ph type="title"/>
          </p:nvPr>
        </p:nvSpPr>
        <p:spPr>
          <a:xfrm>
            <a:off x="4868380" y="366786"/>
            <a:ext cx="6675000" cy="1353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ARCOS </a:t>
            </a:r>
            <a:endParaRPr/>
          </a:p>
        </p:txBody>
      </p:sp>
      <p:sp>
        <p:nvSpPr>
          <p:cNvPr id="224" name="Google Shape;224;gb0ae6dd089_1_105"/>
          <p:cNvSpPr txBox="1"/>
          <p:nvPr>
            <p:ph idx="1" type="body"/>
          </p:nvPr>
        </p:nvSpPr>
        <p:spPr>
          <a:xfrm>
            <a:off x="4274700" y="1984199"/>
            <a:ext cx="7917300" cy="442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ARCOS Defined : 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The Automation of Reports and Consolidated Orders System (ARCOS) is the automated system developed by DEA to monitor selected controlled substances.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Authority for ARCOS</a:t>
            </a:r>
            <a:endParaRPr/>
          </a:p>
          <a:p>
            <a:pPr indent="-889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t/>
            </a:r>
            <a:endParaRPr sz="2200"/>
          </a:p>
        </p:txBody>
      </p:sp>
      <p:pic>
        <p:nvPicPr>
          <p:cNvPr id="225" name="Google Shape;225;gb0ae6dd089_1_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43650"/>
            <a:ext cx="4149625" cy="30408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b0ae6dd089_1_133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b="1" lang="en-US"/>
              <a:t>Specifications</a:t>
            </a:r>
            <a:endParaRPr b="1"/>
          </a:p>
        </p:txBody>
      </p:sp>
      <p:sp>
        <p:nvSpPr>
          <p:cNvPr id="231" name="Google Shape;231;gb0ae6dd089_1_133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 sz="3800">
                <a:solidFill>
                  <a:schemeClr val="dk1"/>
                </a:solidFill>
              </a:rPr>
              <a:t>Cluster version: </a:t>
            </a:r>
            <a:r>
              <a:rPr b="1" lang="en-US" sz="3800">
                <a:solidFill>
                  <a:schemeClr val="dk1"/>
                </a:solidFill>
              </a:rPr>
              <a:t>20.3.3-20</a:t>
            </a:r>
            <a:endParaRPr b="1" sz="3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 sz="3800">
                <a:solidFill>
                  <a:schemeClr val="dk1"/>
                </a:solidFill>
              </a:rPr>
              <a:t>Cluster number of nodes:</a:t>
            </a:r>
            <a:r>
              <a:rPr b="1" lang="en-US" sz="3800">
                <a:solidFill>
                  <a:schemeClr val="dk1"/>
                </a:solidFill>
              </a:rPr>
              <a:t>3</a:t>
            </a:r>
            <a:endParaRPr b="1" sz="3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 sz="3800">
                <a:solidFill>
                  <a:schemeClr val="dk1"/>
                </a:solidFill>
              </a:rPr>
              <a:t>Memory size: </a:t>
            </a:r>
            <a:r>
              <a:rPr b="1" lang="en-US" sz="3800">
                <a:solidFill>
                  <a:schemeClr val="dk1"/>
                </a:solidFill>
              </a:rPr>
              <a:t>180 GB RAM</a:t>
            </a:r>
            <a:endParaRPr b="1" sz="3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 sz="3800">
                <a:solidFill>
                  <a:schemeClr val="dk1"/>
                </a:solidFill>
              </a:rPr>
              <a:t>Storage: </a:t>
            </a:r>
            <a:r>
              <a:rPr b="1" lang="en-US" sz="3800">
                <a:solidFill>
                  <a:schemeClr val="dk1"/>
                </a:solidFill>
              </a:rPr>
              <a:t>960 GB</a:t>
            </a:r>
            <a:endParaRPr b="1" sz="3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 sz="3800">
                <a:solidFill>
                  <a:schemeClr val="dk1"/>
                </a:solidFill>
              </a:rPr>
              <a:t>CPU speed: </a:t>
            </a:r>
            <a:r>
              <a:rPr b="1" lang="en-US" sz="3800">
                <a:solidFill>
                  <a:schemeClr val="dk1"/>
                </a:solidFill>
              </a:rPr>
              <a:t>12 OCPUs</a:t>
            </a:r>
            <a:endParaRPr b="1" sz="4800"/>
          </a:p>
        </p:txBody>
      </p:sp>
      <p:pic>
        <p:nvPicPr>
          <p:cNvPr id="232" name="Google Shape;232;gb0ae6dd089_1_1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34970" y="1536633"/>
            <a:ext cx="5204169" cy="41105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"/>
          <p:cNvSpPr/>
          <p:nvPr/>
        </p:nvSpPr>
        <p:spPr>
          <a:xfrm>
            <a:off x="-1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" name="Google Shape;238;p1"/>
          <p:cNvSpPr txBox="1"/>
          <p:nvPr>
            <p:ph type="ctrTitle"/>
          </p:nvPr>
        </p:nvSpPr>
        <p:spPr>
          <a:xfrm>
            <a:off x="5354955" y="552182"/>
            <a:ext cx="5998840" cy="334313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Calibri"/>
              <a:buNone/>
            </a:pPr>
            <a:r>
              <a:rPr lang="en-US" sz="8000"/>
              <a:t>Market Share</a:t>
            </a:r>
            <a:endParaRPr/>
          </a:p>
        </p:txBody>
      </p:sp>
      <p:sp>
        <p:nvSpPr>
          <p:cNvPr id="239" name="Google Shape;239;p1"/>
          <p:cNvSpPr txBox="1"/>
          <p:nvPr>
            <p:ph idx="1" type="subTitle"/>
          </p:nvPr>
        </p:nvSpPr>
        <p:spPr>
          <a:xfrm>
            <a:off x="5354955" y="4067032"/>
            <a:ext cx="5998840" cy="20670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</a:pPr>
            <a:r>
              <a:rPr lang="en-US" sz="3600"/>
              <a:t>Top 15 product</a:t>
            </a:r>
            <a:endParaRPr/>
          </a:p>
        </p:txBody>
      </p:sp>
      <p:pic>
        <p:nvPicPr>
          <p:cNvPr id="240" name="Google Shape;240;p1"/>
          <p:cNvPicPr preferRelativeResize="0"/>
          <p:nvPr/>
        </p:nvPicPr>
        <p:blipFill rotWithShape="1">
          <a:blip r:embed="rId3">
            <a:alphaModFix/>
          </a:blip>
          <a:srcRect b="0" l="9249" r="36147" t="0"/>
          <a:stretch/>
        </p:blipFill>
        <p:spPr>
          <a:xfrm>
            <a:off x="20" y="10"/>
            <a:ext cx="4992985" cy="6857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"/>
          <p:cNvSpPr/>
          <p:nvPr/>
        </p:nvSpPr>
        <p:spPr>
          <a:xfrm>
            <a:off x="0" y="0"/>
            <a:ext cx="12191696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47" name="Google Shape;247;p2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248" name="Google Shape;248;p2"/>
            <p:cNvSpPr/>
            <p:nvPr/>
          </p:nvSpPr>
          <p:spPr>
            <a:xfrm>
              <a:off x="1306513" y="0"/>
              <a:ext cx="3862388" cy="6843713"/>
            </a:xfrm>
            <a:custGeom>
              <a:rect b="b" l="l" r="r" t="t"/>
              <a:pathLst>
                <a:path extrusionOk="0" h="1440" w="813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9411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9" name="Google Shape;249;p2"/>
            <p:cNvSpPr/>
            <p:nvPr/>
          </p:nvSpPr>
          <p:spPr>
            <a:xfrm>
              <a:off x="10626725" y="9525"/>
              <a:ext cx="1539875" cy="555625"/>
            </a:xfrm>
            <a:custGeom>
              <a:rect b="b" l="l" r="r" t="t"/>
              <a:pathLst>
                <a:path extrusionOk="0" h="117" w="324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9411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0" name="Google Shape;250;p2"/>
            <p:cNvSpPr/>
            <p:nvPr/>
          </p:nvSpPr>
          <p:spPr>
            <a:xfrm>
              <a:off x="10247313" y="5013325"/>
              <a:ext cx="1919288" cy="1830388"/>
            </a:xfrm>
            <a:custGeom>
              <a:rect b="b" l="l" r="r" t="t"/>
              <a:pathLst>
                <a:path extrusionOk="0" h="385" w="404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9411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1" name="Google Shape;251;p2"/>
            <p:cNvSpPr/>
            <p:nvPr/>
          </p:nvSpPr>
          <p:spPr>
            <a:xfrm>
              <a:off x="1120775" y="0"/>
              <a:ext cx="3676650" cy="6843713"/>
            </a:xfrm>
            <a:custGeom>
              <a:rect b="b" l="l" r="r" t="t"/>
              <a:pathLst>
                <a:path extrusionOk="0" h="1440" w="774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9411"/>
                </a:schemeClr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2" name="Google Shape;252;p2"/>
            <p:cNvSpPr/>
            <p:nvPr/>
          </p:nvSpPr>
          <p:spPr>
            <a:xfrm>
              <a:off x="11202988" y="9525"/>
              <a:ext cx="963613" cy="366713"/>
            </a:xfrm>
            <a:custGeom>
              <a:rect b="b" l="l" r="r" t="t"/>
              <a:pathLst>
                <a:path extrusionOk="0" h="77" w="203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9411"/>
                </a:schemeClr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" name="Google Shape;253;p2"/>
            <p:cNvSpPr/>
            <p:nvPr/>
          </p:nvSpPr>
          <p:spPr>
            <a:xfrm>
              <a:off x="10494963" y="5275263"/>
              <a:ext cx="1666875" cy="1577975"/>
            </a:xfrm>
            <a:custGeom>
              <a:rect b="b" l="l" r="r" t="t"/>
              <a:pathLst>
                <a:path extrusionOk="0" h="332" w="351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9411"/>
                </a:schemeClr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" name="Google Shape;254;p2"/>
            <p:cNvSpPr/>
            <p:nvPr/>
          </p:nvSpPr>
          <p:spPr>
            <a:xfrm>
              <a:off x="1001713" y="0"/>
              <a:ext cx="3621088" cy="6843713"/>
            </a:xfrm>
            <a:custGeom>
              <a:rect b="b" l="l" r="r" t="t"/>
              <a:pathLst>
                <a:path extrusionOk="0" h="1440" w="762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9411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" name="Google Shape;255;p2"/>
            <p:cNvSpPr/>
            <p:nvPr/>
          </p:nvSpPr>
          <p:spPr>
            <a:xfrm>
              <a:off x="11501438" y="9525"/>
              <a:ext cx="665163" cy="257175"/>
            </a:xfrm>
            <a:custGeom>
              <a:rect b="b" l="l" r="r" t="t"/>
              <a:pathLst>
                <a:path extrusionOk="0" h="54" w="140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9411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" name="Google Shape;256;p2"/>
            <p:cNvSpPr/>
            <p:nvPr/>
          </p:nvSpPr>
          <p:spPr>
            <a:xfrm>
              <a:off x="10641013" y="5408613"/>
              <a:ext cx="1525588" cy="1435100"/>
            </a:xfrm>
            <a:custGeom>
              <a:rect b="b" l="l" r="r" t="t"/>
              <a:pathLst>
                <a:path extrusionOk="0" h="302" w="321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9411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" name="Google Shape;257;p2"/>
            <p:cNvSpPr/>
            <p:nvPr/>
          </p:nvSpPr>
          <p:spPr>
            <a:xfrm>
              <a:off x="1001713" y="0"/>
              <a:ext cx="3244850" cy="6843713"/>
            </a:xfrm>
            <a:custGeom>
              <a:rect b="b" l="l" r="r" t="t"/>
              <a:pathLst>
                <a:path extrusionOk="0" h="1440" w="683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9411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" name="Google Shape;258;p2"/>
            <p:cNvSpPr/>
            <p:nvPr/>
          </p:nvSpPr>
          <p:spPr>
            <a:xfrm>
              <a:off x="10802938" y="5518150"/>
              <a:ext cx="1363663" cy="1325563"/>
            </a:xfrm>
            <a:custGeom>
              <a:rect b="b" l="l" r="r" t="t"/>
              <a:pathLst>
                <a:path extrusionOk="0" h="279" w="287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9411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" name="Google Shape;259;p2"/>
            <p:cNvSpPr/>
            <p:nvPr/>
          </p:nvSpPr>
          <p:spPr>
            <a:xfrm>
              <a:off x="889000" y="0"/>
              <a:ext cx="3230563" cy="6843713"/>
            </a:xfrm>
            <a:custGeom>
              <a:rect b="b" l="l" r="r" t="t"/>
              <a:pathLst>
                <a:path extrusionOk="0" h="1440" w="68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9411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" name="Google Shape;260;p2"/>
            <p:cNvSpPr/>
            <p:nvPr/>
          </p:nvSpPr>
          <p:spPr>
            <a:xfrm>
              <a:off x="10979150" y="5694363"/>
              <a:ext cx="1187450" cy="1149350"/>
            </a:xfrm>
            <a:custGeom>
              <a:rect b="b" l="l" r="r" t="t"/>
              <a:pathLst>
                <a:path extrusionOk="0" h="242" w="250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9411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" name="Google Shape;261;p2"/>
            <p:cNvSpPr/>
            <p:nvPr/>
          </p:nvSpPr>
          <p:spPr>
            <a:xfrm>
              <a:off x="484188" y="0"/>
              <a:ext cx="3421063" cy="6843713"/>
            </a:xfrm>
            <a:custGeom>
              <a:rect b="b" l="l" r="r" t="t"/>
              <a:pathLst>
                <a:path extrusionOk="0" h="1440" w="72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9411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" name="Google Shape;262;p2"/>
            <p:cNvSpPr/>
            <p:nvPr/>
          </p:nvSpPr>
          <p:spPr>
            <a:xfrm>
              <a:off x="11287125" y="6049963"/>
              <a:ext cx="879475" cy="793750"/>
            </a:xfrm>
            <a:custGeom>
              <a:rect b="b" l="l" r="r" t="t"/>
              <a:pathLst>
                <a:path extrusionOk="0" h="167" w="185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9411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" name="Google Shape;263;p2"/>
            <p:cNvSpPr/>
            <p:nvPr/>
          </p:nvSpPr>
          <p:spPr>
            <a:xfrm>
              <a:off x="598488" y="0"/>
              <a:ext cx="2717800" cy="6843713"/>
            </a:xfrm>
            <a:custGeom>
              <a:rect b="b" l="l" r="r" t="t"/>
              <a:pathLst>
                <a:path extrusionOk="0" h="1440" w="572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cap="flat" cmpd="sng" w="12700">
              <a:solidFill>
                <a:schemeClr val="dk1">
                  <a:alpha val="9411"/>
                </a:schemeClr>
              </a:solidFill>
              <a:prstDash val="dashDot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" name="Google Shape;264;p2"/>
            <p:cNvSpPr/>
            <p:nvPr/>
          </p:nvSpPr>
          <p:spPr>
            <a:xfrm>
              <a:off x="261938" y="0"/>
              <a:ext cx="2944813" cy="6843713"/>
            </a:xfrm>
            <a:custGeom>
              <a:rect b="b" l="l" r="r" t="t"/>
              <a:pathLst>
                <a:path extrusionOk="0" h="1440" w="62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9411"/>
                </a:schemeClr>
              </a:solidFill>
              <a:prstDash val="lgDash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" name="Google Shape;265;p2"/>
            <p:cNvSpPr/>
            <p:nvPr/>
          </p:nvSpPr>
          <p:spPr>
            <a:xfrm>
              <a:off x="-417513" y="0"/>
              <a:ext cx="2403475" cy="6843713"/>
            </a:xfrm>
            <a:custGeom>
              <a:rect b="b" l="l" r="r" t="t"/>
              <a:pathLst>
                <a:path extrusionOk="0" h="1440" w="506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9411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" name="Google Shape;266;p2"/>
            <p:cNvSpPr/>
            <p:nvPr/>
          </p:nvSpPr>
          <p:spPr>
            <a:xfrm>
              <a:off x="14288" y="9525"/>
              <a:ext cx="1771650" cy="3198813"/>
            </a:xfrm>
            <a:custGeom>
              <a:rect b="b" l="l" r="r" t="t"/>
              <a:pathLst>
                <a:path extrusionOk="0" h="673" w="3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9411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" name="Google Shape;267;p2"/>
            <p:cNvSpPr/>
            <p:nvPr/>
          </p:nvSpPr>
          <p:spPr>
            <a:xfrm>
              <a:off x="4763" y="6016625"/>
              <a:ext cx="214313" cy="827088"/>
            </a:xfrm>
            <a:custGeom>
              <a:rect b="b" l="l" r="r" t="t"/>
              <a:pathLst>
                <a:path extrusionOk="0" h="174" w="45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9411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" name="Google Shape;268;p2"/>
            <p:cNvSpPr/>
            <p:nvPr/>
          </p:nvSpPr>
          <p:spPr>
            <a:xfrm>
              <a:off x="14288" y="0"/>
              <a:ext cx="1562100" cy="2228850"/>
            </a:xfrm>
            <a:custGeom>
              <a:rect b="b" l="l" r="r" t="t"/>
              <a:pathLst>
                <a:path extrusionOk="0" h="469" w="32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9411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69" name="Google Shape;269;p2"/>
          <p:cNvSpPr txBox="1"/>
          <p:nvPr>
            <p:ph type="title"/>
          </p:nvPr>
        </p:nvSpPr>
        <p:spPr>
          <a:xfrm>
            <a:off x="904877" y="795527"/>
            <a:ext cx="10488547" cy="11909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None/>
            </a:pPr>
            <a:r>
              <a:rPr lang="en-US" sz="5400"/>
              <a:t>Why market share is important?</a:t>
            </a:r>
            <a:endParaRPr/>
          </a:p>
        </p:txBody>
      </p:sp>
      <p:sp>
        <p:nvSpPr>
          <p:cNvPr id="270" name="Google Shape;270;p2"/>
          <p:cNvSpPr/>
          <p:nvPr/>
        </p:nvSpPr>
        <p:spPr>
          <a:xfrm>
            <a:off x="937030" y="2250281"/>
            <a:ext cx="4959318" cy="3678237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Bar Graph with Upward Trend" id="271" name="Google Shape;271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43337" y="2416047"/>
            <a:ext cx="3346704" cy="3346704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2"/>
          <p:cNvSpPr txBox="1"/>
          <p:nvPr>
            <p:ph idx="1" type="body"/>
          </p:nvPr>
        </p:nvSpPr>
        <p:spPr>
          <a:xfrm>
            <a:off x="6380703" y="2228850"/>
            <a:ext cx="5028928" cy="369966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i="0" lang="en-US">
                <a:latin typeface="Roboto"/>
                <a:ea typeface="Roboto"/>
                <a:cs typeface="Roboto"/>
                <a:sym typeface="Roboto"/>
              </a:rPr>
              <a:t>“Because market share is a key indicator of market competitiveness, it enables executives to judge total market growth or decline, identify key trends in consumer behavior and see their market potential and market opportunity.”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i="0" lang="en-US">
                <a:latin typeface="Roboto"/>
                <a:ea typeface="Roboto"/>
                <a:cs typeface="Roboto"/>
                <a:sym typeface="Roboto"/>
              </a:rPr>
              <a:t>----Buxton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7" name="Google Shape;277;p3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278" name="Google Shape;278;p3"/>
            <p:cNvSpPr/>
            <p:nvPr/>
          </p:nvSpPr>
          <p:spPr>
            <a:xfrm>
              <a:off x="1306513" y="0"/>
              <a:ext cx="3862388" cy="6843713"/>
            </a:xfrm>
            <a:custGeom>
              <a:rect b="b" l="l" r="r" t="t"/>
              <a:pathLst>
                <a:path extrusionOk="0" h="1440" w="813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cap="flat" cmpd="sng" w="9525">
              <a:solidFill>
                <a:schemeClr val="accent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" name="Google Shape;279;p3"/>
            <p:cNvSpPr/>
            <p:nvPr/>
          </p:nvSpPr>
          <p:spPr>
            <a:xfrm>
              <a:off x="10626725" y="9525"/>
              <a:ext cx="1539875" cy="555625"/>
            </a:xfrm>
            <a:custGeom>
              <a:rect b="b" l="l" r="r" t="t"/>
              <a:pathLst>
                <a:path extrusionOk="0" h="117" w="324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accent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" name="Google Shape;280;p3"/>
            <p:cNvSpPr/>
            <p:nvPr/>
          </p:nvSpPr>
          <p:spPr>
            <a:xfrm>
              <a:off x="10247313" y="5013325"/>
              <a:ext cx="1919288" cy="1830388"/>
            </a:xfrm>
            <a:custGeom>
              <a:rect b="b" l="l" r="r" t="t"/>
              <a:pathLst>
                <a:path extrusionOk="0" h="385" w="404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cap="flat" cmpd="sng" w="9525">
              <a:solidFill>
                <a:schemeClr val="accent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Google Shape;281;p3"/>
            <p:cNvSpPr/>
            <p:nvPr/>
          </p:nvSpPr>
          <p:spPr>
            <a:xfrm>
              <a:off x="1120775" y="0"/>
              <a:ext cx="3676650" cy="6843713"/>
            </a:xfrm>
            <a:custGeom>
              <a:rect b="b" l="l" r="r" t="t"/>
              <a:pathLst>
                <a:path extrusionOk="0" h="1440" w="774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cap="flat" cmpd="sng" w="9525">
              <a:solidFill>
                <a:schemeClr val="accent1">
                  <a:alpha val="17254"/>
                </a:schemeClr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Google Shape;282;p3"/>
            <p:cNvSpPr/>
            <p:nvPr/>
          </p:nvSpPr>
          <p:spPr>
            <a:xfrm>
              <a:off x="11202988" y="9525"/>
              <a:ext cx="963613" cy="366713"/>
            </a:xfrm>
            <a:custGeom>
              <a:rect b="b" l="l" r="r" t="t"/>
              <a:pathLst>
                <a:path extrusionOk="0" h="77" w="203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accent1">
                  <a:alpha val="17254"/>
                </a:schemeClr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Google Shape;283;p3"/>
            <p:cNvSpPr/>
            <p:nvPr/>
          </p:nvSpPr>
          <p:spPr>
            <a:xfrm>
              <a:off x="10494963" y="5275263"/>
              <a:ext cx="1666875" cy="1577975"/>
            </a:xfrm>
            <a:custGeom>
              <a:rect b="b" l="l" r="r" t="t"/>
              <a:pathLst>
                <a:path extrusionOk="0" h="332" w="351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cap="flat" cmpd="sng" w="9525">
              <a:solidFill>
                <a:schemeClr val="accent1">
                  <a:alpha val="17254"/>
                </a:schemeClr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Google Shape;284;p3"/>
            <p:cNvSpPr/>
            <p:nvPr/>
          </p:nvSpPr>
          <p:spPr>
            <a:xfrm>
              <a:off x="1001713" y="0"/>
              <a:ext cx="3621088" cy="6843713"/>
            </a:xfrm>
            <a:custGeom>
              <a:rect b="b" l="l" r="r" t="t"/>
              <a:pathLst>
                <a:path extrusionOk="0" h="1440" w="762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cap="flat" cmpd="sng" w="9525">
              <a:solidFill>
                <a:schemeClr val="accent1">
                  <a:alpha val="14509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" name="Google Shape;285;p3"/>
            <p:cNvSpPr/>
            <p:nvPr/>
          </p:nvSpPr>
          <p:spPr>
            <a:xfrm>
              <a:off x="11501438" y="9525"/>
              <a:ext cx="665163" cy="257175"/>
            </a:xfrm>
            <a:custGeom>
              <a:rect b="b" l="l" r="r" t="t"/>
              <a:pathLst>
                <a:path extrusionOk="0" h="54" w="140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accent1">
                  <a:alpha val="14509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Google Shape;286;p3"/>
            <p:cNvSpPr/>
            <p:nvPr/>
          </p:nvSpPr>
          <p:spPr>
            <a:xfrm>
              <a:off x="10641013" y="5408613"/>
              <a:ext cx="1525588" cy="1435100"/>
            </a:xfrm>
            <a:custGeom>
              <a:rect b="b" l="l" r="r" t="t"/>
              <a:pathLst>
                <a:path extrusionOk="0" h="302" w="321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cap="flat" cmpd="sng" w="9525">
              <a:solidFill>
                <a:schemeClr val="accent1">
                  <a:alpha val="14509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87;p3"/>
            <p:cNvSpPr/>
            <p:nvPr/>
          </p:nvSpPr>
          <p:spPr>
            <a:xfrm>
              <a:off x="1001713" y="0"/>
              <a:ext cx="3244850" cy="6843713"/>
            </a:xfrm>
            <a:custGeom>
              <a:rect b="b" l="l" r="r" t="t"/>
              <a:pathLst>
                <a:path extrusionOk="0" h="1440" w="683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cap="flat" cmpd="sng" w="9525">
              <a:solidFill>
                <a:schemeClr val="accent1">
                  <a:alpha val="12549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88;p3"/>
            <p:cNvSpPr/>
            <p:nvPr/>
          </p:nvSpPr>
          <p:spPr>
            <a:xfrm>
              <a:off x="10802938" y="5518150"/>
              <a:ext cx="1363663" cy="1325563"/>
            </a:xfrm>
            <a:custGeom>
              <a:rect b="b" l="l" r="r" t="t"/>
              <a:pathLst>
                <a:path extrusionOk="0" h="279" w="287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cap="flat" cmpd="sng" w="9525">
              <a:solidFill>
                <a:schemeClr val="accent1">
                  <a:alpha val="11372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89;p3"/>
            <p:cNvSpPr/>
            <p:nvPr/>
          </p:nvSpPr>
          <p:spPr>
            <a:xfrm>
              <a:off x="889000" y="0"/>
              <a:ext cx="3230563" cy="6843713"/>
            </a:xfrm>
            <a:custGeom>
              <a:rect b="b" l="l" r="r" t="t"/>
              <a:pathLst>
                <a:path extrusionOk="0" h="1440" w="68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cap="flat" cmpd="sng" w="9525">
              <a:solidFill>
                <a:schemeClr val="accent1">
                  <a:alpha val="12549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0;p3"/>
            <p:cNvSpPr/>
            <p:nvPr/>
          </p:nvSpPr>
          <p:spPr>
            <a:xfrm>
              <a:off x="10979150" y="5694363"/>
              <a:ext cx="1187450" cy="1149350"/>
            </a:xfrm>
            <a:custGeom>
              <a:rect b="b" l="l" r="r" t="t"/>
              <a:pathLst>
                <a:path extrusionOk="0" h="242" w="250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cap="flat" cmpd="sng" w="9525">
              <a:solidFill>
                <a:schemeClr val="accent1">
                  <a:alpha val="9411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1;p3"/>
            <p:cNvSpPr/>
            <p:nvPr/>
          </p:nvSpPr>
          <p:spPr>
            <a:xfrm>
              <a:off x="484188" y="0"/>
              <a:ext cx="3421063" cy="6843713"/>
            </a:xfrm>
            <a:custGeom>
              <a:rect b="b" l="l" r="r" t="t"/>
              <a:pathLst>
                <a:path extrusionOk="0" h="1440" w="72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cap="flat" cmpd="sng" w="9525">
              <a:solidFill>
                <a:schemeClr val="accent1">
                  <a:alpha val="11372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2;p3"/>
            <p:cNvSpPr/>
            <p:nvPr/>
          </p:nvSpPr>
          <p:spPr>
            <a:xfrm>
              <a:off x="11287125" y="6049963"/>
              <a:ext cx="879475" cy="793750"/>
            </a:xfrm>
            <a:custGeom>
              <a:rect b="b" l="l" r="r" t="t"/>
              <a:pathLst>
                <a:path extrusionOk="0" h="167" w="185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cap="flat" cmpd="sng" w="9525">
              <a:solidFill>
                <a:schemeClr val="accent1">
                  <a:alpha val="745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293;p3"/>
            <p:cNvSpPr/>
            <p:nvPr/>
          </p:nvSpPr>
          <p:spPr>
            <a:xfrm>
              <a:off x="598488" y="0"/>
              <a:ext cx="2717800" cy="6843713"/>
            </a:xfrm>
            <a:custGeom>
              <a:rect b="b" l="l" r="r" t="t"/>
              <a:pathLst>
                <a:path extrusionOk="0" h="1440" w="572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cap="flat" cmpd="sng" w="12700">
              <a:solidFill>
                <a:schemeClr val="accent1">
                  <a:alpha val="11372"/>
                </a:schemeClr>
              </a:solidFill>
              <a:prstDash val="dashDot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" name="Google Shape;294;p3"/>
            <p:cNvSpPr/>
            <p:nvPr/>
          </p:nvSpPr>
          <p:spPr>
            <a:xfrm>
              <a:off x="261938" y="0"/>
              <a:ext cx="2944813" cy="6843713"/>
            </a:xfrm>
            <a:custGeom>
              <a:rect b="b" l="l" r="r" t="t"/>
              <a:pathLst>
                <a:path extrusionOk="0" h="1440" w="62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cap="flat" cmpd="sng" w="9525">
              <a:solidFill>
                <a:schemeClr val="accent1">
                  <a:alpha val="11372"/>
                </a:schemeClr>
              </a:solidFill>
              <a:prstDash val="lgDash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Google Shape;295;p3"/>
            <p:cNvSpPr/>
            <p:nvPr/>
          </p:nvSpPr>
          <p:spPr>
            <a:xfrm>
              <a:off x="-417513" y="0"/>
              <a:ext cx="2403475" cy="6843713"/>
            </a:xfrm>
            <a:custGeom>
              <a:rect b="b" l="l" r="r" t="t"/>
              <a:pathLst>
                <a:path extrusionOk="0" h="1440" w="506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cap="flat" cmpd="sng" w="9525">
              <a:solidFill>
                <a:schemeClr val="accent1">
                  <a:alpha val="10588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296;p3"/>
            <p:cNvSpPr/>
            <p:nvPr/>
          </p:nvSpPr>
          <p:spPr>
            <a:xfrm>
              <a:off x="14288" y="9525"/>
              <a:ext cx="1771650" cy="3198813"/>
            </a:xfrm>
            <a:custGeom>
              <a:rect b="b" l="l" r="r" t="t"/>
              <a:pathLst>
                <a:path extrusionOk="0" h="673" w="3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cap="flat" cmpd="sng" w="9525">
              <a:solidFill>
                <a:schemeClr val="accent1">
                  <a:alpha val="9411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297;p3"/>
            <p:cNvSpPr/>
            <p:nvPr/>
          </p:nvSpPr>
          <p:spPr>
            <a:xfrm>
              <a:off x="4763" y="6016625"/>
              <a:ext cx="214313" cy="827088"/>
            </a:xfrm>
            <a:custGeom>
              <a:rect b="b" l="l" r="r" t="t"/>
              <a:pathLst>
                <a:path extrusionOk="0" h="174" w="45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cap="flat" cmpd="sng" w="9525">
              <a:solidFill>
                <a:schemeClr val="accent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298;p3"/>
            <p:cNvSpPr/>
            <p:nvPr/>
          </p:nvSpPr>
          <p:spPr>
            <a:xfrm>
              <a:off x="14288" y="0"/>
              <a:ext cx="1562100" cy="2228850"/>
            </a:xfrm>
            <a:custGeom>
              <a:rect b="b" l="l" r="r" t="t"/>
              <a:pathLst>
                <a:path extrusionOk="0" h="469" w="32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cap="flat" cmpd="sng" w="9525">
              <a:solidFill>
                <a:schemeClr val="accent1">
                  <a:alpha val="745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9" name="Google Shape;299;p3"/>
          <p:cNvSpPr txBox="1"/>
          <p:nvPr>
            <p:ph type="title"/>
          </p:nvPr>
        </p:nvSpPr>
        <p:spPr>
          <a:xfrm>
            <a:off x="4069080" y="630936"/>
            <a:ext cx="6675120" cy="13533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 sz="4000"/>
              <a:t>Create main table with original data</a:t>
            </a:r>
            <a:endParaRPr/>
          </a:p>
        </p:txBody>
      </p:sp>
      <p:sp>
        <p:nvSpPr>
          <p:cNvPr id="300" name="Google Shape;300;p3"/>
          <p:cNvSpPr txBox="1"/>
          <p:nvPr>
            <p:ph idx="1" type="body"/>
          </p:nvPr>
        </p:nvSpPr>
        <p:spPr>
          <a:xfrm>
            <a:off x="4069080" y="2157984"/>
            <a:ext cx="6675120" cy="38953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 sz="1600">
                <a:latin typeface="Calibri"/>
                <a:ea typeface="Calibri"/>
                <a:cs typeface="Calibri"/>
                <a:sym typeface="Calibri"/>
              </a:rPr>
              <a:t>create external table if not exists painpilldata (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 sz="1600">
                <a:latin typeface="Calibri"/>
                <a:ea typeface="Calibri"/>
                <a:cs typeface="Calibri"/>
                <a:sym typeface="Calibri"/>
              </a:rPr>
              <a:t>reporter_dea_no string, reporter_bus_act string, reporter_name string, reporter_addl_co_info string, reporter_address1 string, reporter_address2 string, reporter_city string, reporter_state string, reporter_zip string, reporter_county string, buyer_dea_no string, buyer_bus_act string, buyer_name string, buyer_addl_co_info string, buyer_address1 string, buyer_address2 string, buyer_city string, buyer_state string, buyer_zip string, buyer_county string, transaction_code string, drug_code string, ndc_no string, drug_name string, quantity int, unit int, action_indicator string, order_form_no string, correction_no string, strength string, transaction_date string, calc_base_wt_in_gm float, dosage_unit int, transaction_id string, product_name string, ingredient_name string, measure string, mme_conversion_factor string, combined_labeler_name string, revised_company_name string, reporter_family string, dos_str int )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 sz="1600">
                <a:latin typeface="Calibri"/>
                <a:ea typeface="Calibri"/>
                <a:cs typeface="Calibri"/>
                <a:sym typeface="Calibri"/>
              </a:rPr>
              <a:t>ROW FORMAT DELIMITED FIELDS TERMINATED BY '\t'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 sz="1600">
                <a:latin typeface="Calibri"/>
                <a:ea typeface="Calibri"/>
                <a:cs typeface="Calibri"/>
                <a:sym typeface="Calibri"/>
              </a:rPr>
              <a:t>STORED AS TEXTFILE LOCATION '/user/jliu2/Painpill'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 sz="1600">
                <a:latin typeface="Calibri"/>
                <a:ea typeface="Calibri"/>
                <a:cs typeface="Calibri"/>
                <a:sym typeface="Calibri"/>
              </a:rPr>
              <a:t>TBLPROPERTIES ("skip.header.line.count"="1");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r>
              <a:t/>
            </a:r>
            <a:endParaRPr sz="15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2020-12-07T18:16:42Z</dcterms:created>
  <dc:creator>Liu, Jinhui</dc:creator>
</cp:coreProperties>
</file>